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slideLayouts/slideLayout20.xml" ContentType="application/vnd.openxmlformats-officedocument.presentationml.slideLayout+xml"/>
  <Override PartName="/ppt/theme/theme10.xml" ContentType="application/vnd.openxmlformats-officedocument.theme+xml"/>
  <Override PartName="/ppt/slideLayouts/slideLayout21.xml" ContentType="application/vnd.openxmlformats-officedocument.presentationml.slideLayout+xml"/>
  <Override PartName="/ppt/theme/theme11.xml" ContentType="application/vnd.openxmlformats-officedocument.theme+xml"/>
  <Override PartName="/ppt/slideLayouts/slideLayout2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4" r:id="rId4"/>
    <p:sldMasterId id="2147483666" r:id="rId5"/>
    <p:sldMasterId id="2147483668" r:id="rId6"/>
    <p:sldMasterId id="2147483670" r:id="rId7"/>
    <p:sldMasterId id="2147483672" r:id="rId8"/>
    <p:sldMasterId id="2147483674" r:id="rId9"/>
    <p:sldMasterId id="2147483676" r:id="rId10"/>
    <p:sldMasterId id="2147483678" r:id="rId11"/>
    <p:sldMasterId id="2147483680" r:id="rId12"/>
  </p:sldMasterIdLst>
  <p:notesMasterIdLst>
    <p:notesMasterId r:id="rId57"/>
  </p:notesMasterIdLst>
  <p:sldIdLst>
    <p:sldId id="267" r:id="rId13"/>
    <p:sldId id="266" r:id="rId14"/>
    <p:sldId id="313" r:id="rId15"/>
    <p:sldId id="268" r:id="rId16"/>
    <p:sldId id="269" r:id="rId17"/>
    <p:sldId id="260" r:id="rId18"/>
    <p:sldId id="280" r:id="rId19"/>
    <p:sldId id="270" r:id="rId20"/>
    <p:sldId id="261" r:id="rId21"/>
    <p:sldId id="262" r:id="rId22"/>
    <p:sldId id="263" r:id="rId23"/>
    <p:sldId id="279" r:id="rId24"/>
    <p:sldId id="264" r:id="rId25"/>
    <p:sldId id="271" r:id="rId26"/>
    <p:sldId id="272" r:id="rId27"/>
    <p:sldId id="281" r:id="rId28"/>
    <p:sldId id="273" r:id="rId29"/>
    <p:sldId id="277" r:id="rId30"/>
    <p:sldId id="282" r:id="rId31"/>
    <p:sldId id="275" r:id="rId32"/>
    <p:sldId id="276" r:id="rId33"/>
    <p:sldId id="278" r:id="rId34"/>
    <p:sldId id="283" r:id="rId35"/>
    <p:sldId id="285" r:id="rId36"/>
    <p:sldId id="291" r:id="rId37"/>
    <p:sldId id="286" r:id="rId38"/>
    <p:sldId id="287" r:id="rId39"/>
    <p:sldId id="292" r:id="rId40"/>
    <p:sldId id="288" r:id="rId41"/>
    <p:sldId id="290" r:id="rId42"/>
    <p:sldId id="293" r:id="rId43"/>
    <p:sldId id="305" r:id="rId44"/>
    <p:sldId id="306" r:id="rId45"/>
    <p:sldId id="300" r:id="rId46"/>
    <p:sldId id="308" r:id="rId47"/>
    <p:sldId id="302" r:id="rId48"/>
    <p:sldId id="304" r:id="rId49"/>
    <p:sldId id="303" r:id="rId50"/>
    <p:sldId id="301" r:id="rId51"/>
    <p:sldId id="307" r:id="rId52"/>
    <p:sldId id="311" r:id="rId53"/>
    <p:sldId id="309" r:id="rId54"/>
    <p:sldId id="312" r:id="rId55"/>
    <p:sldId id="310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2" autoAdjust="0"/>
    <p:restoredTop sz="94660"/>
  </p:normalViewPr>
  <p:slideViewPr>
    <p:cSldViewPr snapToGrid="0">
      <p:cViewPr varScale="1">
        <p:scale>
          <a:sx n="72" d="100"/>
          <a:sy n="72" d="100"/>
        </p:scale>
        <p:origin x="77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9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DC21C-B3AD-4BCD-9006-553B8617C86D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FE9429-59A8-4808-AC61-B9CA64955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03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3C6BEB9-BBAB-4C49-ADDD-6EA1C4D8A672}" type="slidenum">
              <a:rPr lang="en-US" altLang="en-US">
                <a:solidFill>
                  <a:srgbClr val="000000"/>
                </a:solidFill>
              </a:rPr>
              <a:pPr eaLnBrk="1" hangingPunct="1"/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600" smtClean="0"/>
              <a:t>Im going to talk about studies using SIVmac239 as a model system for understanding neutralization resistance. </a:t>
            </a:r>
          </a:p>
        </p:txBody>
      </p:sp>
    </p:spTree>
    <p:extLst>
      <p:ext uri="{BB962C8B-B14F-4D97-AF65-F5344CB8AC3E}">
        <p14:creationId xmlns:p14="http://schemas.microsoft.com/office/powerpoint/2010/main" val="1046630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3C6BEB9-BBAB-4C49-ADDD-6EA1C4D8A672}" type="slidenum">
              <a:rPr lang="en-US" altLang="en-US">
                <a:solidFill>
                  <a:srgbClr val="000000"/>
                </a:solidFill>
              </a:rPr>
              <a:pPr eaLnBrk="1" hangingPunct="1"/>
              <a:t>25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600" smtClean="0"/>
              <a:t>Im going to talk about studies using SIVmac239 as a model system for understanding neutralization resistance. </a:t>
            </a:r>
          </a:p>
        </p:txBody>
      </p:sp>
    </p:spTree>
    <p:extLst>
      <p:ext uri="{BB962C8B-B14F-4D97-AF65-F5344CB8AC3E}">
        <p14:creationId xmlns:p14="http://schemas.microsoft.com/office/powerpoint/2010/main" val="4220147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6425"/>
            <a:ext cx="5046663" cy="4183063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303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6425"/>
            <a:ext cx="5046663" cy="4183063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600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6425"/>
            <a:ext cx="5046663" cy="4183063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4850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6425"/>
            <a:ext cx="5046663" cy="4183063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7028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D2960-6664-48EB-BD55-BF49A06B6221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1D51-30DD-4DCC-876A-A8509F240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4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D2960-6664-48EB-BD55-BF49A06B6221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1D51-30DD-4DCC-876A-A8509F240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35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D2960-6664-48EB-BD55-BF49A06B6221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1D51-30DD-4DCC-876A-A8509F240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833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30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064B18C-0B57-4664-8148-AE24ED134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770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C3A069-406B-4E36-B4EE-6CC0F64A5F2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360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A978C-EA20-44BF-83B7-CF9B89D69E0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20D47-784D-409D-B640-F6E75FB535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2475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16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5A41B-FF2F-41B3-B2B4-57EBB7531EA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52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1270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5A41B-FF2F-41B3-B2B4-57EBB7531EA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907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D2960-6664-48EB-BD55-BF49A06B6221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1D51-30DD-4DCC-876A-A8509F240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857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404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0054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516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D2960-6664-48EB-BD55-BF49A06B6221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1D51-30DD-4DCC-876A-A8509F240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8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D2960-6664-48EB-BD55-BF49A06B6221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1D51-30DD-4DCC-876A-A8509F240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751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D2960-6664-48EB-BD55-BF49A06B6221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1D51-30DD-4DCC-876A-A8509F240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39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D2960-6664-48EB-BD55-BF49A06B6221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1D51-30DD-4DCC-876A-A8509F240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52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D2960-6664-48EB-BD55-BF49A06B6221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1D51-30DD-4DCC-876A-A8509F240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855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D2960-6664-48EB-BD55-BF49A06B6221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1D51-30DD-4DCC-876A-A8509F240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3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D2960-6664-48EB-BD55-BF49A06B6221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1D51-30DD-4DCC-876A-A8509F240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95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D2960-6664-48EB-BD55-BF49A06B6221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61D51-30DD-4DCC-876A-A8509F240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66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6" name="Group 12"/>
          <p:cNvGrpSpPr>
            <a:grpSpLocks/>
          </p:cNvGrpSpPr>
          <p:nvPr/>
        </p:nvGrpSpPr>
        <p:grpSpPr bwMode="auto">
          <a:xfrm>
            <a:off x="1" y="385764"/>
            <a:ext cx="12179300" cy="6188075"/>
            <a:chOff x="0" y="243"/>
            <a:chExt cx="6473" cy="3898"/>
          </a:xfrm>
        </p:grpSpPr>
        <p:grpSp>
          <p:nvGrpSpPr>
            <p:cNvPr id="1031" name="Group 7"/>
            <p:cNvGrpSpPr>
              <a:grpSpLocks/>
            </p:cNvGrpSpPr>
            <p:nvPr/>
          </p:nvGrpSpPr>
          <p:grpSpPr bwMode="auto">
            <a:xfrm>
              <a:off x="0" y="243"/>
              <a:ext cx="685" cy="288"/>
              <a:chOff x="0" y="243"/>
              <a:chExt cx="685" cy="288"/>
            </a:xfrm>
          </p:grpSpPr>
          <p:sp>
            <p:nvSpPr>
              <p:cNvPr id="1026" name="Freeform 2"/>
              <p:cNvSpPr>
                <a:spLocks/>
              </p:cNvSpPr>
              <p:nvPr/>
            </p:nvSpPr>
            <p:spPr bwMode="auto">
              <a:xfrm>
                <a:off x="0" y="243"/>
                <a:ext cx="227" cy="288"/>
              </a:xfrm>
              <a:custGeom>
                <a:avLst/>
                <a:gdLst>
                  <a:gd name="T0" fmla="*/ 0 w 227"/>
                  <a:gd name="T1" fmla="*/ 0 h 288"/>
                  <a:gd name="T2" fmla="*/ 226 w 227"/>
                  <a:gd name="T3" fmla="*/ 0 h 288"/>
                  <a:gd name="T4" fmla="*/ 186 w 227"/>
                  <a:gd name="T5" fmla="*/ 287 h 288"/>
                  <a:gd name="T6" fmla="*/ 0 w 227"/>
                  <a:gd name="T7" fmla="*/ 287 h 288"/>
                  <a:gd name="T8" fmla="*/ 0 w 227"/>
                  <a:gd name="T9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7" h="288">
                    <a:moveTo>
                      <a:pt x="0" y="0"/>
                    </a:moveTo>
                    <a:lnTo>
                      <a:pt x="226" y="0"/>
                    </a:lnTo>
                    <a:lnTo>
                      <a:pt x="186" y="287"/>
                    </a:lnTo>
                    <a:lnTo>
                      <a:pt x="0" y="287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smtClean="0">
                  <a:solidFill>
                    <a:srgbClr val="FFFFFF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1027" name="Freeform 3"/>
              <p:cNvSpPr>
                <a:spLocks/>
              </p:cNvSpPr>
              <p:nvPr/>
            </p:nvSpPr>
            <p:spPr bwMode="auto">
              <a:xfrm>
                <a:off x="210" y="243"/>
                <a:ext cx="188" cy="288"/>
              </a:xfrm>
              <a:custGeom>
                <a:avLst/>
                <a:gdLst>
                  <a:gd name="T0" fmla="*/ 39 w 188"/>
                  <a:gd name="T1" fmla="*/ 0 h 288"/>
                  <a:gd name="T2" fmla="*/ 0 w 188"/>
                  <a:gd name="T3" fmla="*/ 287 h 288"/>
                  <a:gd name="T4" fmla="*/ 148 w 188"/>
                  <a:gd name="T5" fmla="*/ 287 h 288"/>
                  <a:gd name="T6" fmla="*/ 187 w 188"/>
                  <a:gd name="T7" fmla="*/ 0 h 288"/>
                  <a:gd name="T8" fmla="*/ 39 w 188"/>
                  <a:gd name="T9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8" h="288">
                    <a:moveTo>
                      <a:pt x="39" y="0"/>
                    </a:moveTo>
                    <a:lnTo>
                      <a:pt x="0" y="287"/>
                    </a:lnTo>
                    <a:lnTo>
                      <a:pt x="148" y="287"/>
                    </a:lnTo>
                    <a:lnTo>
                      <a:pt x="187" y="0"/>
                    </a:lnTo>
                    <a:lnTo>
                      <a:pt x="39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smtClean="0">
                  <a:solidFill>
                    <a:srgbClr val="FFFFFF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1028" name="Freeform 4"/>
              <p:cNvSpPr>
                <a:spLocks/>
              </p:cNvSpPr>
              <p:nvPr/>
            </p:nvSpPr>
            <p:spPr bwMode="auto">
              <a:xfrm>
                <a:off x="379" y="243"/>
                <a:ext cx="156" cy="288"/>
              </a:xfrm>
              <a:custGeom>
                <a:avLst/>
                <a:gdLst>
                  <a:gd name="T0" fmla="*/ 39 w 156"/>
                  <a:gd name="T1" fmla="*/ 0 h 288"/>
                  <a:gd name="T2" fmla="*/ 0 w 156"/>
                  <a:gd name="T3" fmla="*/ 287 h 288"/>
                  <a:gd name="T4" fmla="*/ 116 w 156"/>
                  <a:gd name="T5" fmla="*/ 287 h 288"/>
                  <a:gd name="T6" fmla="*/ 155 w 156"/>
                  <a:gd name="T7" fmla="*/ 0 h 288"/>
                  <a:gd name="T8" fmla="*/ 39 w 156"/>
                  <a:gd name="T9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288">
                    <a:moveTo>
                      <a:pt x="39" y="0"/>
                    </a:moveTo>
                    <a:lnTo>
                      <a:pt x="0" y="287"/>
                    </a:lnTo>
                    <a:lnTo>
                      <a:pt x="116" y="287"/>
                    </a:lnTo>
                    <a:lnTo>
                      <a:pt x="155" y="0"/>
                    </a:lnTo>
                    <a:lnTo>
                      <a:pt x="39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smtClean="0">
                  <a:solidFill>
                    <a:srgbClr val="FFFFFF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1029" name="Freeform 5"/>
              <p:cNvSpPr>
                <a:spLocks/>
              </p:cNvSpPr>
              <p:nvPr/>
            </p:nvSpPr>
            <p:spPr bwMode="auto">
              <a:xfrm>
                <a:off x="514" y="243"/>
                <a:ext cx="116" cy="288"/>
              </a:xfrm>
              <a:custGeom>
                <a:avLst/>
                <a:gdLst>
                  <a:gd name="T0" fmla="*/ 38 w 116"/>
                  <a:gd name="T1" fmla="*/ 0 h 288"/>
                  <a:gd name="T2" fmla="*/ 0 w 116"/>
                  <a:gd name="T3" fmla="*/ 287 h 288"/>
                  <a:gd name="T4" fmla="*/ 77 w 116"/>
                  <a:gd name="T5" fmla="*/ 287 h 288"/>
                  <a:gd name="T6" fmla="*/ 115 w 116"/>
                  <a:gd name="T7" fmla="*/ 0 h 288"/>
                  <a:gd name="T8" fmla="*/ 38 w 116"/>
                  <a:gd name="T9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8">
                    <a:moveTo>
                      <a:pt x="38" y="0"/>
                    </a:moveTo>
                    <a:lnTo>
                      <a:pt x="0" y="287"/>
                    </a:lnTo>
                    <a:lnTo>
                      <a:pt x="77" y="287"/>
                    </a:lnTo>
                    <a:lnTo>
                      <a:pt x="115" y="0"/>
                    </a:lnTo>
                    <a:lnTo>
                      <a:pt x="38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smtClean="0">
                  <a:solidFill>
                    <a:srgbClr val="FFFFFF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1030" name="Freeform 6"/>
              <p:cNvSpPr>
                <a:spLocks/>
              </p:cNvSpPr>
              <p:nvPr/>
            </p:nvSpPr>
            <p:spPr bwMode="auto">
              <a:xfrm>
                <a:off x="606" y="243"/>
                <a:ext cx="79" cy="288"/>
              </a:xfrm>
              <a:custGeom>
                <a:avLst/>
                <a:gdLst>
                  <a:gd name="T0" fmla="*/ 37 w 79"/>
                  <a:gd name="T1" fmla="*/ 0 h 288"/>
                  <a:gd name="T2" fmla="*/ 0 w 79"/>
                  <a:gd name="T3" fmla="*/ 287 h 288"/>
                  <a:gd name="T4" fmla="*/ 39 w 79"/>
                  <a:gd name="T5" fmla="*/ 287 h 288"/>
                  <a:gd name="T6" fmla="*/ 78 w 79"/>
                  <a:gd name="T7" fmla="*/ 0 h 288"/>
                  <a:gd name="T8" fmla="*/ 37 w 79"/>
                  <a:gd name="T9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288">
                    <a:moveTo>
                      <a:pt x="37" y="0"/>
                    </a:moveTo>
                    <a:lnTo>
                      <a:pt x="0" y="287"/>
                    </a:lnTo>
                    <a:lnTo>
                      <a:pt x="39" y="287"/>
                    </a:lnTo>
                    <a:lnTo>
                      <a:pt x="78" y="0"/>
                    </a:lnTo>
                    <a:lnTo>
                      <a:pt x="37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smtClean="0">
                  <a:solidFill>
                    <a:srgbClr val="FFFFFF"/>
                  </a:solidFill>
                  <a:latin typeface="Book Antiqua" panose="02040602050305030304" pitchFamily="18" charset="0"/>
                </a:endParaRPr>
              </a:p>
            </p:txBody>
          </p:sp>
        </p:grpSp>
        <p:grpSp>
          <p:nvGrpSpPr>
            <p:cNvPr id="1035" name="Group 11"/>
            <p:cNvGrpSpPr>
              <a:grpSpLocks/>
            </p:cNvGrpSpPr>
            <p:nvPr/>
          </p:nvGrpSpPr>
          <p:grpSpPr bwMode="auto">
            <a:xfrm>
              <a:off x="594" y="3942"/>
              <a:ext cx="5879" cy="199"/>
              <a:chOff x="594" y="3942"/>
              <a:chExt cx="5879" cy="199"/>
            </a:xfrm>
          </p:grpSpPr>
          <p:sp>
            <p:nvSpPr>
              <p:cNvPr id="1032" name="Freeform 8"/>
              <p:cNvSpPr>
                <a:spLocks/>
              </p:cNvSpPr>
              <p:nvPr/>
            </p:nvSpPr>
            <p:spPr bwMode="auto">
              <a:xfrm>
                <a:off x="594" y="4092"/>
                <a:ext cx="5879" cy="49"/>
              </a:xfrm>
              <a:custGeom>
                <a:avLst/>
                <a:gdLst>
                  <a:gd name="T0" fmla="*/ 0 w 5879"/>
                  <a:gd name="T1" fmla="*/ 48 h 49"/>
                  <a:gd name="T2" fmla="*/ 5878 w 5879"/>
                  <a:gd name="T3" fmla="*/ 48 h 49"/>
                  <a:gd name="T4" fmla="*/ 5878 w 5879"/>
                  <a:gd name="T5" fmla="*/ 0 h 49"/>
                  <a:gd name="T6" fmla="*/ 13 w 5879"/>
                  <a:gd name="T7" fmla="*/ 0 h 49"/>
                  <a:gd name="T8" fmla="*/ 0 w 5879"/>
                  <a:gd name="T9" fmla="*/ 4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79" h="49">
                    <a:moveTo>
                      <a:pt x="0" y="48"/>
                    </a:moveTo>
                    <a:lnTo>
                      <a:pt x="5878" y="48"/>
                    </a:lnTo>
                    <a:lnTo>
                      <a:pt x="5878" y="0"/>
                    </a:lnTo>
                    <a:lnTo>
                      <a:pt x="13" y="0"/>
                    </a:lnTo>
                    <a:lnTo>
                      <a:pt x="0" y="48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smtClean="0">
                  <a:solidFill>
                    <a:srgbClr val="FFFFFF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1033" name="Freeform 9"/>
              <p:cNvSpPr>
                <a:spLocks/>
              </p:cNvSpPr>
              <p:nvPr/>
            </p:nvSpPr>
            <p:spPr bwMode="auto">
              <a:xfrm>
                <a:off x="613" y="4017"/>
                <a:ext cx="5860" cy="49"/>
              </a:xfrm>
              <a:custGeom>
                <a:avLst/>
                <a:gdLst>
                  <a:gd name="T0" fmla="*/ 0 w 5860"/>
                  <a:gd name="T1" fmla="*/ 48 h 49"/>
                  <a:gd name="T2" fmla="*/ 5859 w 5860"/>
                  <a:gd name="T3" fmla="*/ 48 h 49"/>
                  <a:gd name="T4" fmla="*/ 5859 w 5860"/>
                  <a:gd name="T5" fmla="*/ 0 h 49"/>
                  <a:gd name="T6" fmla="*/ 13 w 5860"/>
                  <a:gd name="T7" fmla="*/ 0 h 49"/>
                  <a:gd name="T8" fmla="*/ 0 w 5860"/>
                  <a:gd name="T9" fmla="*/ 4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60" h="49">
                    <a:moveTo>
                      <a:pt x="0" y="48"/>
                    </a:moveTo>
                    <a:lnTo>
                      <a:pt x="5859" y="48"/>
                    </a:lnTo>
                    <a:lnTo>
                      <a:pt x="5859" y="0"/>
                    </a:lnTo>
                    <a:lnTo>
                      <a:pt x="13" y="0"/>
                    </a:lnTo>
                    <a:lnTo>
                      <a:pt x="0" y="48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smtClean="0">
                  <a:solidFill>
                    <a:srgbClr val="FFFFFF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1034" name="Freeform 10"/>
              <p:cNvSpPr>
                <a:spLocks/>
              </p:cNvSpPr>
              <p:nvPr/>
            </p:nvSpPr>
            <p:spPr bwMode="auto">
              <a:xfrm>
                <a:off x="632" y="3942"/>
                <a:ext cx="5841" cy="51"/>
              </a:xfrm>
              <a:custGeom>
                <a:avLst/>
                <a:gdLst>
                  <a:gd name="T0" fmla="*/ 0 w 5841"/>
                  <a:gd name="T1" fmla="*/ 50 h 51"/>
                  <a:gd name="T2" fmla="*/ 5840 w 5841"/>
                  <a:gd name="T3" fmla="*/ 48 h 51"/>
                  <a:gd name="T4" fmla="*/ 5840 w 5841"/>
                  <a:gd name="T5" fmla="*/ 0 h 51"/>
                  <a:gd name="T6" fmla="*/ 13 w 5841"/>
                  <a:gd name="T7" fmla="*/ 0 h 51"/>
                  <a:gd name="T8" fmla="*/ 0 w 5841"/>
                  <a:gd name="T9" fmla="*/ 5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41" h="51">
                    <a:moveTo>
                      <a:pt x="0" y="50"/>
                    </a:moveTo>
                    <a:lnTo>
                      <a:pt x="5840" y="48"/>
                    </a:lnTo>
                    <a:lnTo>
                      <a:pt x="5840" y="0"/>
                    </a:lnTo>
                    <a:lnTo>
                      <a:pt x="13" y="0"/>
                    </a:lnTo>
                    <a:lnTo>
                      <a:pt x="0" y="5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smtClean="0">
                  <a:solidFill>
                    <a:srgbClr val="FFFFFF"/>
                  </a:solidFill>
                  <a:latin typeface="Book Antiqua" panose="02040602050305030304" pitchFamily="18" charset="0"/>
                </a:endParaRPr>
              </a:p>
            </p:txBody>
          </p:sp>
        </p:grpSp>
      </p:grpSp>
      <p:sp>
        <p:nvSpPr>
          <p:cNvPr id="103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333501" y="271463"/>
            <a:ext cx="9215967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3501" y="1685926"/>
            <a:ext cx="9201151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10475385" y="5943600"/>
            <a:ext cx="126509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smtClean="0">
                <a:solidFill>
                  <a:srgbClr val="FAFD00"/>
                </a:solidFill>
                <a:latin typeface="Book Antiqua" panose="02040602050305030304" pitchFamily="18" charset="0"/>
              </a:rPr>
              <a:t>R.C. Desrosiers</a:t>
            </a:r>
          </a:p>
        </p:txBody>
      </p:sp>
    </p:spTree>
    <p:extLst>
      <p:ext uri="{BB962C8B-B14F-4D97-AF65-F5344CB8AC3E}">
        <p14:creationId xmlns:p14="http://schemas.microsoft.com/office/powerpoint/2010/main" val="169335424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l"/>
        <a:defRPr sz="3200" kern="1200">
          <a:solidFill>
            <a:srgbClr val="FFCC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100000"/>
        <a:buChar char="–"/>
        <a:defRPr sz="2800" kern="1200">
          <a:solidFill>
            <a:srgbClr val="FFCC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SzPct val="100000"/>
        <a:buChar char="»"/>
        <a:defRPr sz="2400" kern="1200">
          <a:solidFill>
            <a:srgbClr val="FFCC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l"/>
        <a:defRPr sz="2000" kern="1200">
          <a:solidFill>
            <a:srgbClr val="FFCC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100000"/>
        <a:buChar char="–"/>
        <a:defRPr sz="2000" kern="1200">
          <a:solidFill>
            <a:srgbClr val="FFCC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74" name="Group 2"/>
          <p:cNvGrpSpPr>
            <a:grpSpLocks/>
          </p:cNvGrpSpPr>
          <p:nvPr/>
        </p:nvGrpSpPr>
        <p:grpSpPr bwMode="auto">
          <a:xfrm>
            <a:off x="1" y="385764"/>
            <a:ext cx="12179300" cy="6188075"/>
            <a:chOff x="0" y="243"/>
            <a:chExt cx="6473" cy="3898"/>
          </a:xfrm>
        </p:grpSpPr>
        <p:grpSp>
          <p:nvGrpSpPr>
            <p:cNvPr id="105475" name="Group 3"/>
            <p:cNvGrpSpPr>
              <a:grpSpLocks/>
            </p:cNvGrpSpPr>
            <p:nvPr/>
          </p:nvGrpSpPr>
          <p:grpSpPr bwMode="auto">
            <a:xfrm>
              <a:off x="0" y="243"/>
              <a:ext cx="685" cy="288"/>
              <a:chOff x="0" y="243"/>
              <a:chExt cx="685" cy="288"/>
            </a:xfrm>
          </p:grpSpPr>
          <p:sp>
            <p:nvSpPr>
              <p:cNvPr id="105476" name="Freeform 4"/>
              <p:cNvSpPr>
                <a:spLocks/>
              </p:cNvSpPr>
              <p:nvPr/>
            </p:nvSpPr>
            <p:spPr bwMode="auto">
              <a:xfrm>
                <a:off x="0" y="243"/>
                <a:ext cx="227" cy="288"/>
              </a:xfrm>
              <a:custGeom>
                <a:avLst/>
                <a:gdLst>
                  <a:gd name="T0" fmla="*/ 0 w 227"/>
                  <a:gd name="T1" fmla="*/ 0 h 288"/>
                  <a:gd name="T2" fmla="*/ 226 w 227"/>
                  <a:gd name="T3" fmla="*/ 0 h 288"/>
                  <a:gd name="T4" fmla="*/ 186 w 227"/>
                  <a:gd name="T5" fmla="*/ 287 h 288"/>
                  <a:gd name="T6" fmla="*/ 0 w 227"/>
                  <a:gd name="T7" fmla="*/ 287 h 288"/>
                  <a:gd name="T8" fmla="*/ 0 w 227"/>
                  <a:gd name="T9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7" h="288">
                    <a:moveTo>
                      <a:pt x="0" y="0"/>
                    </a:moveTo>
                    <a:lnTo>
                      <a:pt x="226" y="0"/>
                    </a:lnTo>
                    <a:lnTo>
                      <a:pt x="186" y="287"/>
                    </a:lnTo>
                    <a:lnTo>
                      <a:pt x="0" y="287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smtClean="0">
                  <a:solidFill>
                    <a:srgbClr val="FFFFFF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105477" name="Freeform 5"/>
              <p:cNvSpPr>
                <a:spLocks/>
              </p:cNvSpPr>
              <p:nvPr/>
            </p:nvSpPr>
            <p:spPr bwMode="auto">
              <a:xfrm>
                <a:off x="210" y="243"/>
                <a:ext cx="188" cy="288"/>
              </a:xfrm>
              <a:custGeom>
                <a:avLst/>
                <a:gdLst>
                  <a:gd name="T0" fmla="*/ 39 w 188"/>
                  <a:gd name="T1" fmla="*/ 0 h 288"/>
                  <a:gd name="T2" fmla="*/ 0 w 188"/>
                  <a:gd name="T3" fmla="*/ 287 h 288"/>
                  <a:gd name="T4" fmla="*/ 148 w 188"/>
                  <a:gd name="T5" fmla="*/ 287 h 288"/>
                  <a:gd name="T6" fmla="*/ 187 w 188"/>
                  <a:gd name="T7" fmla="*/ 0 h 288"/>
                  <a:gd name="T8" fmla="*/ 39 w 188"/>
                  <a:gd name="T9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8" h="288">
                    <a:moveTo>
                      <a:pt x="39" y="0"/>
                    </a:moveTo>
                    <a:lnTo>
                      <a:pt x="0" y="287"/>
                    </a:lnTo>
                    <a:lnTo>
                      <a:pt x="148" y="287"/>
                    </a:lnTo>
                    <a:lnTo>
                      <a:pt x="187" y="0"/>
                    </a:lnTo>
                    <a:lnTo>
                      <a:pt x="39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smtClean="0">
                  <a:solidFill>
                    <a:srgbClr val="FFFFFF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105478" name="Freeform 6"/>
              <p:cNvSpPr>
                <a:spLocks/>
              </p:cNvSpPr>
              <p:nvPr/>
            </p:nvSpPr>
            <p:spPr bwMode="auto">
              <a:xfrm>
                <a:off x="379" y="243"/>
                <a:ext cx="156" cy="288"/>
              </a:xfrm>
              <a:custGeom>
                <a:avLst/>
                <a:gdLst>
                  <a:gd name="T0" fmla="*/ 39 w 156"/>
                  <a:gd name="T1" fmla="*/ 0 h 288"/>
                  <a:gd name="T2" fmla="*/ 0 w 156"/>
                  <a:gd name="T3" fmla="*/ 287 h 288"/>
                  <a:gd name="T4" fmla="*/ 116 w 156"/>
                  <a:gd name="T5" fmla="*/ 287 h 288"/>
                  <a:gd name="T6" fmla="*/ 155 w 156"/>
                  <a:gd name="T7" fmla="*/ 0 h 288"/>
                  <a:gd name="T8" fmla="*/ 39 w 156"/>
                  <a:gd name="T9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288">
                    <a:moveTo>
                      <a:pt x="39" y="0"/>
                    </a:moveTo>
                    <a:lnTo>
                      <a:pt x="0" y="287"/>
                    </a:lnTo>
                    <a:lnTo>
                      <a:pt x="116" y="287"/>
                    </a:lnTo>
                    <a:lnTo>
                      <a:pt x="155" y="0"/>
                    </a:lnTo>
                    <a:lnTo>
                      <a:pt x="39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smtClean="0">
                  <a:solidFill>
                    <a:srgbClr val="FFFFFF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105479" name="Freeform 7"/>
              <p:cNvSpPr>
                <a:spLocks/>
              </p:cNvSpPr>
              <p:nvPr/>
            </p:nvSpPr>
            <p:spPr bwMode="auto">
              <a:xfrm>
                <a:off x="514" y="243"/>
                <a:ext cx="116" cy="288"/>
              </a:xfrm>
              <a:custGeom>
                <a:avLst/>
                <a:gdLst>
                  <a:gd name="T0" fmla="*/ 38 w 116"/>
                  <a:gd name="T1" fmla="*/ 0 h 288"/>
                  <a:gd name="T2" fmla="*/ 0 w 116"/>
                  <a:gd name="T3" fmla="*/ 287 h 288"/>
                  <a:gd name="T4" fmla="*/ 77 w 116"/>
                  <a:gd name="T5" fmla="*/ 287 h 288"/>
                  <a:gd name="T6" fmla="*/ 115 w 116"/>
                  <a:gd name="T7" fmla="*/ 0 h 288"/>
                  <a:gd name="T8" fmla="*/ 38 w 116"/>
                  <a:gd name="T9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8">
                    <a:moveTo>
                      <a:pt x="38" y="0"/>
                    </a:moveTo>
                    <a:lnTo>
                      <a:pt x="0" y="287"/>
                    </a:lnTo>
                    <a:lnTo>
                      <a:pt x="77" y="287"/>
                    </a:lnTo>
                    <a:lnTo>
                      <a:pt x="115" y="0"/>
                    </a:lnTo>
                    <a:lnTo>
                      <a:pt x="38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smtClean="0">
                  <a:solidFill>
                    <a:srgbClr val="FFFFFF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105480" name="Freeform 8"/>
              <p:cNvSpPr>
                <a:spLocks/>
              </p:cNvSpPr>
              <p:nvPr/>
            </p:nvSpPr>
            <p:spPr bwMode="auto">
              <a:xfrm>
                <a:off x="606" y="243"/>
                <a:ext cx="79" cy="288"/>
              </a:xfrm>
              <a:custGeom>
                <a:avLst/>
                <a:gdLst>
                  <a:gd name="T0" fmla="*/ 37 w 79"/>
                  <a:gd name="T1" fmla="*/ 0 h 288"/>
                  <a:gd name="T2" fmla="*/ 0 w 79"/>
                  <a:gd name="T3" fmla="*/ 287 h 288"/>
                  <a:gd name="T4" fmla="*/ 39 w 79"/>
                  <a:gd name="T5" fmla="*/ 287 h 288"/>
                  <a:gd name="T6" fmla="*/ 78 w 79"/>
                  <a:gd name="T7" fmla="*/ 0 h 288"/>
                  <a:gd name="T8" fmla="*/ 37 w 79"/>
                  <a:gd name="T9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288">
                    <a:moveTo>
                      <a:pt x="37" y="0"/>
                    </a:moveTo>
                    <a:lnTo>
                      <a:pt x="0" y="287"/>
                    </a:lnTo>
                    <a:lnTo>
                      <a:pt x="39" y="287"/>
                    </a:lnTo>
                    <a:lnTo>
                      <a:pt x="78" y="0"/>
                    </a:lnTo>
                    <a:lnTo>
                      <a:pt x="37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smtClean="0">
                  <a:solidFill>
                    <a:srgbClr val="FFFFFF"/>
                  </a:solidFill>
                  <a:latin typeface="Book Antiqua" panose="02040602050305030304" pitchFamily="18" charset="0"/>
                </a:endParaRPr>
              </a:p>
            </p:txBody>
          </p:sp>
        </p:grpSp>
        <p:grpSp>
          <p:nvGrpSpPr>
            <p:cNvPr id="105481" name="Group 9"/>
            <p:cNvGrpSpPr>
              <a:grpSpLocks/>
            </p:cNvGrpSpPr>
            <p:nvPr/>
          </p:nvGrpSpPr>
          <p:grpSpPr bwMode="auto">
            <a:xfrm>
              <a:off x="594" y="3942"/>
              <a:ext cx="5879" cy="199"/>
              <a:chOff x="594" y="3942"/>
              <a:chExt cx="5879" cy="199"/>
            </a:xfrm>
          </p:grpSpPr>
          <p:sp>
            <p:nvSpPr>
              <p:cNvPr id="105482" name="Freeform 10"/>
              <p:cNvSpPr>
                <a:spLocks/>
              </p:cNvSpPr>
              <p:nvPr/>
            </p:nvSpPr>
            <p:spPr bwMode="auto">
              <a:xfrm>
                <a:off x="594" y="4092"/>
                <a:ext cx="5879" cy="49"/>
              </a:xfrm>
              <a:custGeom>
                <a:avLst/>
                <a:gdLst>
                  <a:gd name="T0" fmla="*/ 0 w 5879"/>
                  <a:gd name="T1" fmla="*/ 48 h 49"/>
                  <a:gd name="T2" fmla="*/ 5878 w 5879"/>
                  <a:gd name="T3" fmla="*/ 48 h 49"/>
                  <a:gd name="T4" fmla="*/ 5878 w 5879"/>
                  <a:gd name="T5" fmla="*/ 0 h 49"/>
                  <a:gd name="T6" fmla="*/ 13 w 5879"/>
                  <a:gd name="T7" fmla="*/ 0 h 49"/>
                  <a:gd name="T8" fmla="*/ 0 w 5879"/>
                  <a:gd name="T9" fmla="*/ 4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79" h="49">
                    <a:moveTo>
                      <a:pt x="0" y="48"/>
                    </a:moveTo>
                    <a:lnTo>
                      <a:pt x="5878" y="48"/>
                    </a:lnTo>
                    <a:lnTo>
                      <a:pt x="5878" y="0"/>
                    </a:lnTo>
                    <a:lnTo>
                      <a:pt x="13" y="0"/>
                    </a:lnTo>
                    <a:lnTo>
                      <a:pt x="0" y="48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smtClean="0">
                  <a:solidFill>
                    <a:srgbClr val="FFFFFF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105483" name="Freeform 11"/>
              <p:cNvSpPr>
                <a:spLocks/>
              </p:cNvSpPr>
              <p:nvPr/>
            </p:nvSpPr>
            <p:spPr bwMode="auto">
              <a:xfrm>
                <a:off x="613" y="4017"/>
                <a:ext cx="5860" cy="49"/>
              </a:xfrm>
              <a:custGeom>
                <a:avLst/>
                <a:gdLst>
                  <a:gd name="T0" fmla="*/ 0 w 5860"/>
                  <a:gd name="T1" fmla="*/ 48 h 49"/>
                  <a:gd name="T2" fmla="*/ 5859 w 5860"/>
                  <a:gd name="T3" fmla="*/ 48 h 49"/>
                  <a:gd name="T4" fmla="*/ 5859 w 5860"/>
                  <a:gd name="T5" fmla="*/ 0 h 49"/>
                  <a:gd name="T6" fmla="*/ 13 w 5860"/>
                  <a:gd name="T7" fmla="*/ 0 h 49"/>
                  <a:gd name="T8" fmla="*/ 0 w 5860"/>
                  <a:gd name="T9" fmla="*/ 4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60" h="49">
                    <a:moveTo>
                      <a:pt x="0" y="48"/>
                    </a:moveTo>
                    <a:lnTo>
                      <a:pt x="5859" y="48"/>
                    </a:lnTo>
                    <a:lnTo>
                      <a:pt x="5859" y="0"/>
                    </a:lnTo>
                    <a:lnTo>
                      <a:pt x="13" y="0"/>
                    </a:lnTo>
                    <a:lnTo>
                      <a:pt x="0" y="48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smtClean="0">
                  <a:solidFill>
                    <a:srgbClr val="FFFFFF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105484" name="Freeform 12"/>
              <p:cNvSpPr>
                <a:spLocks/>
              </p:cNvSpPr>
              <p:nvPr/>
            </p:nvSpPr>
            <p:spPr bwMode="auto">
              <a:xfrm>
                <a:off x="632" y="3942"/>
                <a:ext cx="5841" cy="51"/>
              </a:xfrm>
              <a:custGeom>
                <a:avLst/>
                <a:gdLst>
                  <a:gd name="T0" fmla="*/ 0 w 5841"/>
                  <a:gd name="T1" fmla="*/ 50 h 51"/>
                  <a:gd name="T2" fmla="*/ 5840 w 5841"/>
                  <a:gd name="T3" fmla="*/ 48 h 51"/>
                  <a:gd name="T4" fmla="*/ 5840 w 5841"/>
                  <a:gd name="T5" fmla="*/ 0 h 51"/>
                  <a:gd name="T6" fmla="*/ 13 w 5841"/>
                  <a:gd name="T7" fmla="*/ 0 h 51"/>
                  <a:gd name="T8" fmla="*/ 0 w 5841"/>
                  <a:gd name="T9" fmla="*/ 5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41" h="51">
                    <a:moveTo>
                      <a:pt x="0" y="50"/>
                    </a:moveTo>
                    <a:lnTo>
                      <a:pt x="5840" y="48"/>
                    </a:lnTo>
                    <a:lnTo>
                      <a:pt x="5840" y="0"/>
                    </a:lnTo>
                    <a:lnTo>
                      <a:pt x="13" y="0"/>
                    </a:lnTo>
                    <a:lnTo>
                      <a:pt x="0" y="5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smtClean="0">
                  <a:solidFill>
                    <a:srgbClr val="FFFFFF"/>
                  </a:solidFill>
                  <a:latin typeface="Book Antiqua" panose="02040602050305030304" pitchFamily="18" charset="0"/>
                </a:endParaRPr>
              </a:p>
            </p:txBody>
          </p:sp>
        </p:grpSp>
      </p:grpSp>
      <p:sp>
        <p:nvSpPr>
          <p:cNvPr id="105485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333501" y="271463"/>
            <a:ext cx="9215967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5486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3501" y="1685926"/>
            <a:ext cx="9201151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5487" name="Rectangle 15"/>
          <p:cNvSpPr>
            <a:spLocks noChangeArrowheads="1"/>
          </p:cNvSpPr>
          <p:nvPr/>
        </p:nvSpPr>
        <p:spPr bwMode="auto">
          <a:xfrm>
            <a:off x="10475384" y="5943601"/>
            <a:ext cx="126509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smtClean="0">
                <a:solidFill>
                  <a:srgbClr val="FFFF00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rPr>
              <a:t>R.C. Desrosiers</a:t>
            </a:r>
          </a:p>
        </p:txBody>
      </p:sp>
    </p:spTree>
    <p:extLst>
      <p:ext uri="{BB962C8B-B14F-4D97-AF65-F5344CB8AC3E}">
        <p14:creationId xmlns:p14="http://schemas.microsoft.com/office/powerpoint/2010/main" val="281057890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l"/>
        <a:defRPr sz="3200" kern="1200">
          <a:solidFill>
            <a:srgbClr val="FFCC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100000"/>
        <a:buChar char="–"/>
        <a:defRPr sz="2800" kern="1200">
          <a:solidFill>
            <a:srgbClr val="FFCC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SzPct val="100000"/>
        <a:buChar char="»"/>
        <a:defRPr sz="2400" kern="1200">
          <a:solidFill>
            <a:srgbClr val="FFCC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l"/>
        <a:defRPr sz="2000" kern="1200">
          <a:solidFill>
            <a:srgbClr val="FFCC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100000"/>
        <a:buChar char="–"/>
        <a:defRPr sz="2000" kern="1200">
          <a:solidFill>
            <a:srgbClr val="FFCC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>
            <a:grpSpLocks/>
          </p:cNvGrpSpPr>
          <p:nvPr/>
        </p:nvGrpSpPr>
        <p:grpSpPr bwMode="auto">
          <a:xfrm>
            <a:off x="1" y="385764"/>
            <a:ext cx="12179300" cy="6188075"/>
            <a:chOff x="0" y="243"/>
            <a:chExt cx="6473" cy="3898"/>
          </a:xfrm>
        </p:grpSpPr>
        <p:grpSp>
          <p:nvGrpSpPr>
            <p:cNvPr id="43011" name="Group 3"/>
            <p:cNvGrpSpPr>
              <a:grpSpLocks/>
            </p:cNvGrpSpPr>
            <p:nvPr/>
          </p:nvGrpSpPr>
          <p:grpSpPr bwMode="auto">
            <a:xfrm>
              <a:off x="0" y="243"/>
              <a:ext cx="685" cy="288"/>
              <a:chOff x="0" y="243"/>
              <a:chExt cx="685" cy="288"/>
            </a:xfrm>
          </p:grpSpPr>
          <p:sp>
            <p:nvSpPr>
              <p:cNvPr id="43012" name="Freeform 4"/>
              <p:cNvSpPr>
                <a:spLocks/>
              </p:cNvSpPr>
              <p:nvPr/>
            </p:nvSpPr>
            <p:spPr bwMode="auto">
              <a:xfrm>
                <a:off x="0" y="243"/>
                <a:ext cx="227" cy="288"/>
              </a:xfrm>
              <a:custGeom>
                <a:avLst/>
                <a:gdLst>
                  <a:gd name="T0" fmla="*/ 0 w 227"/>
                  <a:gd name="T1" fmla="*/ 0 h 288"/>
                  <a:gd name="T2" fmla="*/ 226 w 227"/>
                  <a:gd name="T3" fmla="*/ 0 h 288"/>
                  <a:gd name="T4" fmla="*/ 186 w 227"/>
                  <a:gd name="T5" fmla="*/ 287 h 288"/>
                  <a:gd name="T6" fmla="*/ 0 w 227"/>
                  <a:gd name="T7" fmla="*/ 287 h 288"/>
                  <a:gd name="T8" fmla="*/ 0 w 227"/>
                  <a:gd name="T9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7" h="288">
                    <a:moveTo>
                      <a:pt x="0" y="0"/>
                    </a:moveTo>
                    <a:lnTo>
                      <a:pt x="226" y="0"/>
                    </a:lnTo>
                    <a:lnTo>
                      <a:pt x="186" y="287"/>
                    </a:lnTo>
                    <a:lnTo>
                      <a:pt x="0" y="287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smtClean="0">
                  <a:solidFill>
                    <a:srgbClr val="FFFFFF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43013" name="Freeform 5"/>
              <p:cNvSpPr>
                <a:spLocks/>
              </p:cNvSpPr>
              <p:nvPr/>
            </p:nvSpPr>
            <p:spPr bwMode="auto">
              <a:xfrm>
                <a:off x="210" y="243"/>
                <a:ext cx="188" cy="288"/>
              </a:xfrm>
              <a:custGeom>
                <a:avLst/>
                <a:gdLst>
                  <a:gd name="T0" fmla="*/ 39 w 188"/>
                  <a:gd name="T1" fmla="*/ 0 h 288"/>
                  <a:gd name="T2" fmla="*/ 0 w 188"/>
                  <a:gd name="T3" fmla="*/ 287 h 288"/>
                  <a:gd name="T4" fmla="*/ 148 w 188"/>
                  <a:gd name="T5" fmla="*/ 287 h 288"/>
                  <a:gd name="T6" fmla="*/ 187 w 188"/>
                  <a:gd name="T7" fmla="*/ 0 h 288"/>
                  <a:gd name="T8" fmla="*/ 39 w 188"/>
                  <a:gd name="T9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8" h="288">
                    <a:moveTo>
                      <a:pt x="39" y="0"/>
                    </a:moveTo>
                    <a:lnTo>
                      <a:pt x="0" y="287"/>
                    </a:lnTo>
                    <a:lnTo>
                      <a:pt x="148" y="287"/>
                    </a:lnTo>
                    <a:lnTo>
                      <a:pt x="187" y="0"/>
                    </a:lnTo>
                    <a:lnTo>
                      <a:pt x="39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smtClean="0">
                  <a:solidFill>
                    <a:srgbClr val="FFFFFF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43014" name="Freeform 6"/>
              <p:cNvSpPr>
                <a:spLocks/>
              </p:cNvSpPr>
              <p:nvPr/>
            </p:nvSpPr>
            <p:spPr bwMode="auto">
              <a:xfrm>
                <a:off x="379" y="243"/>
                <a:ext cx="156" cy="288"/>
              </a:xfrm>
              <a:custGeom>
                <a:avLst/>
                <a:gdLst>
                  <a:gd name="T0" fmla="*/ 39 w 156"/>
                  <a:gd name="T1" fmla="*/ 0 h 288"/>
                  <a:gd name="T2" fmla="*/ 0 w 156"/>
                  <a:gd name="T3" fmla="*/ 287 h 288"/>
                  <a:gd name="T4" fmla="*/ 116 w 156"/>
                  <a:gd name="T5" fmla="*/ 287 h 288"/>
                  <a:gd name="T6" fmla="*/ 155 w 156"/>
                  <a:gd name="T7" fmla="*/ 0 h 288"/>
                  <a:gd name="T8" fmla="*/ 39 w 156"/>
                  <a:gd name="T9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288">
                    <a:moveTo>
                      <a:pt x="39" y="0"/>
                    </a:moveTo>
                    <a:lnTo>
                      <a:pt x="0" y="287"/>
                    </a:lnTo>
                    <a:lnTo>
                      <a:pt x="116" y="287"/>
                    </a:lnTo>
                    <a:lnTo>
                      <a:pt x="155" y="0"/>
                    </a:lnTo>
                    <a:lnTo>
                      <a:pt x="39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smtClean="0">
                  <a:solidFill>
                    <a:srgbClr val="FFFFFF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43015" name="Freeform 7"/>
              <p:cNvSpPr>
                <a:spLocks/>
              </p:cNvSpPr>
              <p:nvPr/>
            </p:nvSpPr>
            <p:spPr bwMode="auto">
              <a:xfrm>
                <a:off x="514" y="243"/>
                <a:ext cx="116" cy="288"/>
              </a:xfrm>
              <a:custGeom>
                <a:avLst/>
                <a:gdLst>
                  <a:gd name="T0" fmla="*/ 38 w 116"/>
                  <a:gd name="T1" fmla="*/ 0 h 288"/>
                  <a:gd name="T2" fmla="*/ 0 w 116"/>
                  <a:gd name="T3" fmla="*/ 287 h 288"/>
                  <a:gd name="T4" fmla="*/ 77 w 116"/>
                  <a:gd name="T5" fmla="*/ 287 h 288"/>
                  <a:gd name="T6" fmla="*/ 115 w 116"/>
                  <a:gd name="T7" fmla="*/ 0 h 288"/>
                  <a:gd name="T8" fmla="*/ 38 w 116"/>
                  <a:gd name="T9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8">
                    <a:moveTo>
                      <a:pt x="38" y="0"/>
                    </a:moveTo>
                    <a:lnTo>
                      <a:pt x="0" y="287"/>
                    </a:lnTo>
                    <a:lnTo>
                      <a:pt x="77" y="287"/>
                    </a:lnTo>
                    <a:lnTo>
                      <a:pt x="115" y="0"/>
                    </a:lnTo>
                    <a:lnTo>
                      <a:pt x="38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smtClean="0">
                  <a:solidFill>
                    <a:srgbClr val="FFFFFF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43016" name="Freeform 8"/>
              <p:cNvSpPr>
                <a:spLocks/>
              </p:cNvSpPr>
              <p:nvPr/>
            </p:nvSpPr>
            <p:spPr bwMode="auto">
              <a:xfrm>
                <a:off x="606" y="243"/>
                <a:ext cx="79" cy="288"/>
              </a:xfrm>
              <a:custGeom>
                <a:avLst/>
                <a:gdLst>
                  <a:gd name="T0" fmla="*/ 37 w 79"/>
                  <a:gd name="T1" fmla="*/ 0 h 288"/>
                  <a:gd name="T2" fmla="*/ 0 w 79"/>
                  <a:gd name="T3" fmla="*/ 287 h 288"/>
                  <a:gd name="T4" fmla="*/ 39 w 79"/>
                  <a:gd name="T5" fmla="*/ 287 h 288"/>
                  <a:gd name="T6" fmla="*/ 78 w 79"/>
                  <a:gd name="T7" fmla="*/ 0 h 288"/>
                  <a:gd name="T8" fmla="*/ 37 w 79"/>
                  <a:gd name="T9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288">
                    <a:moveTo>
                      <a:pt x="37" y="0"/>
                    </a:moveTo>
                    <a:lnTo>
                      <a:pt x="0" y="287"/>
                    </a:lnTo>
                    <a:lnTo>
                      <a:pt x="39" y="287"/>
                    </a:lnTo>
                    <a:lnTo>
                      <a:pt x="78" y="0"/>
                    </a:lnTo>
                    <a:lnTo>
                      <a:pt x="37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smtClean="0">
                  <a:solidFill>
                    <a:srgbClr val="FFFFFF"/>
                  </a:solidFill>
                  <a:latin typeface="Book Antiqua" panose="02040602050305030304" pitchFamily="18" charset="0"/>
                </a:endParaRPr>
              </a:p>
            </p:txBody>
          </p:sp>
        </p:grpSp>
        <p:grpSp>
          <p:nvGrpSpPr>
            <p:cNvPr id="43017" name="Group 9"/>
            <p:cNvGrpSpPr>
              <a:grpSpLocks/>
            </p:cNvGrpSpPr>
            <p:nvPr/>
          </p:nvGrpSpPr>
          <p:grpSpPr bwMode="auto">
            <a:xfrm>
              <a:off x="594" y="3942"/>
              <a:ext cx="5879" cy="199"/>
              <a:chOff x="594" y="3942"/>
              <a:chExt cx="5879" cy="199"/>
            </a:xfrm>
          </p:grpSpPr>
          <p:sp>
            <p:nvSpPr>
              <p:cNvPr id="43018" name="Freeform 10"/>
              <p:cNvSpPr>
                <a:spLocks/>
              </p:cNvSpPr>
              <p:nvPr/>
            </p:nvSpPr>
            <p:spPr bwMode="auto">
              <a:xfrm>
                <a:off x="594" y="4092"/>
                <a:ext cx="5879" cy="49"/>
              </a:xfrm>
              <a:custGeom>
                <a:avLst/>
                <a:gdLst>
                  <a:gd name="T0" fmla="*/ 0 w 5879"/>
                  <a:gd name="T1" fmla="*/ 48 h 49"/>
                  <a:gd name="T2" fmla="*/ 5878 w 5879"/>
                  <a:gd name="T3" fmla="*/ 48 h 49"/>
                  <a:gd name="T4" fmla="*/ 5878 w 5879"/>
                  <a:gd name="T5" fmla="*/ 0 h 49"/>
                  <a:gd name="T6" fmla="*/ 13 w 5879"/>
                  <a:gd name="T7" fmla="*/ 0 h 49"/>
                  <a:gd name="T8" fmla="*/ 0 w 5879"/>
                  <a:gd name="T9" fmla="*/ 4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79" h="49">
                    <a:moveTo>
                      <a:pt x="0" y="48"/>
                    </a:moveTo>
                    <a:lnTo>
                      <a:pt x="5878" y="48"/>
                    </a:lnTo>
                    <a:lnTo>
                      <a:pt x="5878" y="0"/>
                    </a:lnTo>
                    <a:lnTo>
                      <a:pt x="13" y="0"/>
                    </a:lnTo>
                    <a:lnTo>
                      <a:pt x="0" y="48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smtClean="0">
                  <a:solidFill>
                    <a:srgbClr val="FFFFFF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43019" name="Freeform 11"/>
              <p:cNvSpPr>
                <a:spLocks/>
              </p:cNvSpPr>
              <p:nvPr/>
            </p:nvSpPr>
            <p:spPr bwMode="auto">
              <a:xfrm>
                <a:off x="613" y="4017"/>
                <a:ext cx="5860" cy="49"/>
              </a:xfrm>
              <a:custGeom>
                <a:avLst/>
                <a:gdLst>
                  <a:gd name="T0" fmla="*/ 0 w 5860"/>
                  <a:gd name="T1" fmla="*/ 48 h 49"/>
                  <a:gd name="T2" fmla="*/ 5859 w 5860"/>
                  <a:gd name="T3" fmla="*/ 48 h 49"/>
                  <a:gd name="T4" fmla="*/ 5859 w 5860"/>
                  <a:gd name="T5" fmla="*/ 0 h 49"/>
                  <a:gd name="T6" fmla="*/ 13 w 5860"/>
                  <a:gd name="T7" fmla="*/ 0 h 49"/>
                  <a:gd name="T8" fmla="*/ 0 w 5860"/>
                  <a:gd name="T9" fmla="*/ 4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60" h="49">
                    <a:moveTo>
                      <a:pt x="0" y="48"/>
                    </a:moveTo>
                    <a:lnTo>
                      <a:pt x="5859" y="48"/>
                    </a:lnTo>
                    <a:lnTo>
                      <a:pt x="5859" y="0"/>
                    </a:lnTo>
                    <a:lnTo>
                      <a:pt x="13" y="0"/>
                    </a:lnTo>
                    <a:lnTo>
                      <a:pt x="0" y="48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smtClean="0">
                  <a:solidFill>
                    <a:srgbClr val="FFFFFF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43020" name="Freeform 12"/>
              <p:cNvSpPr>
                <a:spLocks/>
              </p:cNvSpPr>
              <p:nvPr/>
            </p:nvSpPr>
            <p:spPr bwMode="auto">
              <a:xfrm>
                <a:off x="632" y="3942"/>
                <a:ext cx="5841" cy="51"/>
              </a:xfrm>
              <a:custGeom>
                <a:avLst/>
                <a:gdLst>
                  <a:gd name="T0" fmla="*/ 0 w 5841"/>
                  <a:gd name="T1" fmla="*/ 50 h 51"/>
                  <a:gd name="T2" fmla="*/ 5840 w 5841"/>
                  <a:gd name="T3" fmla="*/ 48 h 51"/>
                  <a:gd name="T4" fmla="*/ 5840 w 5841"/>
                  <a:gd name="T5" fmla="*/ 0 h 51"/>
                  <a:gd name="T6" fmla="*/ 13 w 5841"/>
                  <a:gd name="T7" fmla="*/ 0 h 51"/>
                  <a:gd name="T8" fmla="*/ 0 w 5841"/>
                  <a:gd name="T9" fmla="*/ 5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41" h="51">
                    <a:moveTo>
                      <a:pt x="0" y="50"/>
                    </a:moveTo>
                    <a:lnTo>
                      <a:pt x="5840" y="48"/>
                    </a:lnTo>
                    <a:lnTo>
                      <a:pt x="5840" y="0"/>
                    </a:lnTo>
                    <a:lnTo>
                      <a:pt x="13" y="0"/>
                    </a:lnTo>
                    <a:lnTo>
                      <a:pt x="0" y="5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smtClean="0">
                  <a:solidFill>
                    <a:srgbClr val="FFFFFF"/>
                  </a:solidFill>
                  <a:latin typeface="Book Antiqua" panose="02040602050305030304" pitchFamily="18" charset="0"/>
                </a:endParaRPr>
              </a:p>
            </p:txBody>
          </p:sp>
        </p:grpSp>
      </p:grpSp>
      <p:sp>
        <p:nvSpPr>
          <p:cNvPr id="43021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333501" y="271463"/>
            <a:ext cx="9215967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3022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3501" y="1685926"/>
            <a:ext cx="9201151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3023" name="Rectangle 15"/>
          <p:cNvSpPr>
            <a:spLocks noChangeArrowheads="1"/>
          </p:cNvSpPr>
          <p:nvPr/>
        </p:nvSpPr>
        <p:spPr bwMode="auto">
          <a:xfrm>
            <a:off x="10475384" y="5943601"/>
            <a:ext cx="126509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smtClean="0">
                <a:solidFill>
                  <a:srgbClr val="FAFD00"/>
                </a:solidFill>
                <a:latin typeface="Book Antiqua" panose="02040602050305030304" pitchFamily="18" charset="0"/>
              </a:rPr>
              <a:t>R.C. Desrosiers</a:t>
            </a:r>
          </a:p>
        </p:txBody>
      </p:sp>
    </p:spTree>
    <p:extLst>
      <p:ext uri="{BB962C8B-B14F-4D97-AF65-F5344CB8AC3E}">
        <p14:creationId xmlns:p14="http://schemas.microsoft.com/office/powerpoint/2010/main" val="74500000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l"/>
        <a:defRPr sz="3200" kern="1200">
          <a:solidFill>
            <a:srgbClr val="FFCC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100000"/>
        <a:buChar char="–"/>
        <a:defRPr sz="2800" kern="1200">
          <a:solidFill>
            <a:srgbClr val="FFCC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SzPct val="100000"/>
        <a:buChar char="»"/>
        <a:defRPr sz="2400" kern="1200">
          <a:solidFill>
            <a:srgbClr val="FFCC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l"/>
        <a:defRPr sz="2000" kern="1200">
          <a:solidFill>
            <a:srgbClr val="FFCC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100000"/>
        <a:buChar char="–"/>
        <a:defRPr sz="2000" kern="1200">
          <a:solidFill>
            <a:srgbClr val="FFCC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" y="385764"/>
            <a:ext cx="12179300" cy="6188075"/>
            <a:chOff x="0" y="243"/>
            <a:chExt cx="6473" cy="3898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243"/>
              <a:ext cx="685" cy="288"/>
              <a:chOff x="0" y="243"/>
              <a:chExt cx="685" cy="288"/>
            </a:xfrm>
          </p:grpSpPr>
          <p:sp>
            <p:nvSpPr>
              <p:cNvPr id="3076" name="Freeform 4"/>
              <p:cNvSpPr>
                <a:spLocks/>
              </p:cNvSpPr>
              <p:nvPr/>
            </p:nvSpPr>
            <p:spPr bwMode="auto">
              <a:xfrm>
                <a:off x="0" y="243"/>
                <a:ext cx="227" cy="2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6" y="0"/>
                  </a:cxn>
                  <a:cxn ang="0">
                    <a:pos x="186" y="287"/>
                  </a:cxn>
                  <a:cxn ang="0">
                    <a:pos x="0" y="287"/>
                  </a:cxn>
                  <a:cxn ang="0">
                    <a:pos x="0" y="0"/>
                  </a:cxn>
                </a:cxnLst>
                <a:rect l="0" t="0" r="r" b="b"/>
                <a:pathLst>
                  <a:path w="227" h="288">
                    <a:moveTo>
                      <a:pt x="0" y="0"/>
                    </a:moveTo>
                    <a:lnTo>
                      <a:pt x="226" y="0"/>
                    </a:lnTo>
                    <a:lnTo>
                      <a:pt x="186" y="287"/>
                    </a:lnTo>
                    <a:lnTo>
                      <a:pt x="0" y="287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077" name="Freeform 5"/>
              <p:cNvSpPr>
                <a:spLocks/>
              </p:cNvSpPr>
              <p:nvPr/>
            </p:nvSpPr>
            <p:spPr bwMode="auto">
              <a:xfrm>
                <a:off x="210" y="243"/>
                <a:ext cx="188" cy="288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0" y="287"/>
                  </a:cxn>
                  <a:cxn ang="0">
                    <a:pos x="148" y="287"/>
                  </a:cxn>
                  <a:cxn ang="0">
                    <a:pos x="187" y="0"/>
                  </a:cxn>
                  <a:cxn ang="0">
                    <a:pos x="39" y="0"/>
                  </a:cxn>
                </a:cxnLst>
                <a:rect l="0" t="0" r="r" b="b"/>
                <a:pathLst>
                  <a:path w="188" h="288">
                    <a:moveTo>
                      <a:pt x="39" y="0"/>
                    </a:moveTo>
                    <a:lnTo>
                      <a:pt x="0" y="287"/>
                    </a:lnTo>
                    <a:lnTo>
                      <a:pt x="148" y="287"/>
                    </a:lnTo>
                    <a:lnTo>
                      <a:pt x="187" y="0"/>
                    </a:lnTo>
                    <a:lnTo>
                      <a:pt x="39" y="0"/>
                    </a:lnTo>
                  </a:path>
                </a:pathLst>
              </a:custGeom>
              <a:solidFill>
                <a:schemeClr val="accent2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078" name="Freeform 6"/>
              <p:cNvSpPr>
                <a:spLocks/>
              </p:cNvSpPr>
              <p:nvPr/>
            </p:nvSpPr>
            <p:spPr bwMode="auto">
              <a:xfrm>
                <a:off x="379" y="243"/>
                <a:ext cx="156" cy="288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0" y="287"/>
                  </a:cxn>
                  <a:cxn ang="0">
                    <a:pos x="116" y="287"/>
                  </a:cxn>
                  <a:cxn ang="0">
                    <a:pos x="155" y="0"/>
                  </a:cxn>
                  <a:cxn ang="0">
                    <a:pos x="39" y="0"/>
                  </a:cxn>
                </a:cxnLst>
                <a:rect l="0" t="0" r="r" b="b"/>
                <a:pathLst>
                  <a:path w="156" h="288">
                    <a:moveTo>
                      <a:pt x="39" y="0"/>
                    </a:moveTo>
                    <a:lnTo>
                      <a:pt x="0" y="287"/>
                    </a:lnTo>
                    <a:lnTo>
                      <a:pt x="116" y="287"/>
                    </a:lnTo>
                    <a:lnTo>
                      <a:pt x="155" y="0"/>
                    </a:lnTo>
                    <a:lnTo>
                      <a:pt x="39" y="0"/>
                    </a:lnTo>
                  </a:path>
                </a:pathLst>
              </a:custGeom>
              <a:solidFill>
                <a:schemeClr val="accent2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079" name="Freeform 7"/>
              <p:cNvSpPr>
                <a:spLocks/>
              </p:cNvSpPr>
              <p:nvPr/>
            </p:nvSpPr>
            <p:spPr bwMode="auto">
              <a:xfrm>
                <a:off x="514" y="243"/>
                <a:ext cx="116" cy="288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287"/>
                  </a:cxn>
                  <a:cxn ang="0">
                    <a:pos x="77" y="287"/>
                  </a:cxn>
                  <a:cxn ang="0">
                    <a:pos x="115" y="0"/>
                  </a:cxn>
                  <a:cxn ang="0">
                    <a:pos x="38" y="0"/>
                  </a:cxn>
                </a:cxnLst>
                <a:rect l="0" t="0" r="r" b="b"/>
                <a:pathLst>
                  <a:path w="116" h="288">
                    <a:moveTo>
                      <a:pt x="38" y="0"/>
                    </a:moveTo>
                    <a:lnTo>
                      <a:pt x="0" y="287"/>
                    </a:lnTo>
                    <a:lnTo>
                      <a:pt x="77" y="287"/>
                    </a:lnTo>
                    <a:lnTo>
                      <a:pt x="115" y="0"/>
                    </a:lnTo>
                    <a:lnTo>
                      <a:pt x="38" y="0"/>
                    </a:lnTo>
                  </a:path>
                </a:pathLst>
              </a:custGeom>
              <a:solidFill>
                <a:schemeClr val="accent2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080" name="Freeform 8"/>
              <p:cNvSpPr>
                <a:spLocks/>
              </p:cNvSpPr>
              <p:nvPr/>
            </p:nvSpPr>
            <p:spPr bwMode="auto">
              <a:xfrm>
                <a:off x="606" y="243"/>
                <a:ext cx="79" cy="288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0" y="287"/>
                  </a:cxn>
                  <a:cxn ang="0">
                    <a:pos x="39" y="287"/>
                  </a:cxn>
                  <a:cxn ang="0">
                    <a:pos x="78" y="0"/>
                  </a:cxn>
                  <a:cxn ang="0">
                    <a:pos x="37" y="0"/>
                  </a:cxn>
                </a:cxnLst>
                <a:rect l="0" t="0" r="r" b="b"/>
                <a:pathLst>
                  <a:path w="79" h="288">
                    <a:moveTo>
                      <a:pt x="37" y="0"/>
                    </a:moveTo>
                    <a:lnTo>
                      <a:pt x="0" y="287"/>
                    </a:lnTo>
                    <a:lnTo>
                      <a:pt x="39" y="287"/>
                    </a:lnTo>
                    <a:lnTo>
                      <a:pt x="78" y="0"/>
                    </a:lnTo>
                    <a:lnTo>
                      <a:pt x="37" y="0"/>
                    </a:lnTo>
                  </a:path>
                </a:pathLst>
              </a:custGeom>
              <a:solidFill>
                <a:schemeClr val="accent2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594" y="3942"/>
              <a:ext cx="5879" cy="199"/>
              <a:chOff x="594" y="3942"/>
              <a:chExt cx="5879" cy="199"/>
            </a:xfrm>
          </p:grpSpPr>
          <p:sp>
            <p:nvSpPr>
              <p:cNvPr id="3082" name="Freeform 10"/>
              <p:cNvSpPr>
                <a:spLocks/>
              </p:cNvSpPr>
              <p:nvPr/>
            </p:nvSpPr>
            <p:spPr bwMode="auto">
              <a:xfrm>
                <a:off x="594" y="4092"/>
                <a:ext cx="5879" cy="49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5878" y="48"/>
                  </a:cxn>
                  <a:cxn ang="0">
                    <a:pos x="5878" y="0"/>
                  </a:cxn>
                  <a:cxn ang="0">
                    <a:pos x="13" y="0"/>
                  </a:cxn>
                  <a:cxn ang="0">
                    <a:pos x="0" y="48"/>
                  </a:cxn>
                </a:cxnLst>
                <a:rect l="0" t="0" r="r" b="b"/>
                <a:pathLst>
                  <a:path w="5879" h="49">
                    <a:moveTo>
                      <a:pt x="0" y="48"/>
                    </a:moveTo>
                    <a:lnTo>
                      <a:pt x="5878" y="48"/>
                    </a:lnTo>
                    <a:lnTo>
                      <a:pt x="5878" y="0"/>
                    </a:lnTo>
                    <a:lnTo>
                      <a:pt x="13" y="0"/>
                    </a:lnTo>
                    <a:lnTo>
                      <a:pt x="0" y="48"/>
                    </a:lnTo>
                  </a:path>
                </a:pathLst>
              </a:custGeom>
              <a:solidFill>
                <a:schemeClr val="accent2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083" name="Freeform 11"/>
              <p:cNvSpPr>
                <a:spLocks/>
              </p:cNvSpPr>
              <p:nvPr/>
            </p:nvSpPr>
            <p:spPr bwMode="auto">
              <a:xfrm>
                <a:off x="613" y="4017"/>
                <a:ext cx="5860" cy="49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5859" y="48"/>
                  </a:cxn>
                  <a:cxn ang="0">
                    <a:pos x="5859" y="0"/>
                  </a:cxn>
                  <a:cxn ang="0">
                    <a:pos x="13" y="0"/>
                  </a:cxn>
                  <a:cxn ang="0">
                    <a:pos x="0" y="48"/>
                  </a:cxn>
                </a:cxnLst>
                <a:rect l="0" t="0" r="r" b="b"/>
                <a:pathLst>
                  <a:path w="5860" h="49">
                    <a:moveTo>
                      <a:pt x="0" y="48"/>
                    </a:moveTo>
                    <a:lnTo>
                      <a:pt x="5859" y="48"/>
                    </a:lnTo>
                    <a:lnTo>
                      <a:pt x="5859" y="0"/>
                    </a:lnTo>
                    <a:lnTo>
                      <a:pt x="13" y="0"/>
                    </a:lnTo>
                    <a:lnTo>
                      <a:pt x="0" y="48"/>
                    </a:lnTo>
                  </a:path>
                </a:pathLst>
              </a:custGeom>
              <a:solidFill>
                <a:schemeClr val="accent2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084" name="Freeform 12"/>
              <p:cNvSpPr>
                <a:spLocks/>
              </p:cNvSpPr>
              <p:nvPr/>
            </p:nvSpPr>
            <p:spPr bwMode="auto">
              <a:xfrm>
                <a:off x="632" y="3942"/>
                <a:ext cx="5841" cy="51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5840" y="48"/>
                  </a:cxn>
                  <a:cxn ang="0">
                    <a:pos x="5840" y="0"/>
                  </a:cxn>
                  <a:cxn ang="0">
                    <a:pos x="13" y="0"/>
                  </a:cxn>
                  <a:cxn ang="0">
                    <a:pos x="0" y="50"/>
                  </a:cxn>
                </a:cxnLst>
                <a:rect l="0" t="0" r="r" b="b"/>
                <a:pathLst>
                  <a:path w="5841" h="51">
                    <a:moveTo>
                      <a:pt x="0" y="50"/>
                    </a:moveTo>
                    <a:lnTo>
                      <a:pt x="5840" y="48"/>
                    </a:lnTo>
                    <a:lnTo>
                      <a:pt x="5840" y="0"/>
                    </a:lnTo>
                    <a:lnTo>
                      <a:pt x="13" y="0"/>
                    </a:lnTo>
                    <a:lnTo>
                      <a:pt x="0" y="50"/>
                    </a:lnTo>
                  </a:path>
                </a:pathLst>
              </a:custGeom>
              <a:solidFill>
                <a:schemeClr val="accent2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198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333501" y="271463"/>
            <a:ext cx="9215967" cy="1176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98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3501" y="1685926"/>
            <a:ext cx="9201151" cy="4181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10475385" y="5943600"/>
            <a:ext cx="126509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>
                <a:solidFill>
                  <a:srgbClr val="FAFD00"/>
                </a:solidFill>
                <a:latin typeface="Book Antiqua" pitchFamily="18" charset="0"/>
              </a:rPr>
              <a:t>R.C. Desrosiers</a:t>
            </a:r>
          </a:p>
        </p:txBody>
      </p:sp>
    </p:spTree>
    <p:extLst>
      <p:ext uri="{BB962C8B-B14F-4D97-AF65-F5344CB8AC3E}">
        <p14:creationId xmlns:p14="http://schemas.microsoft.com/office/powerpoint/2010/main" val="188881629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l"/>
        <a:defRPr sz="3200" b="1">
          <a:solidFill>
            <a:srgbClr val="FFCC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100000"/>
        <a:buChar char="–"/>
        <a:defRPr sz="2800" b="1">
          <a:solidFill>
            <a:srgbClr val="FFCCFF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SzPct val="100000"/>
        <a:buChar char="»"/>
        <a:defRPr sz="2400" b="1">
          <a:solidFill>
            <a:srgbClr val="FFCCFF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l"/>
        <a:defRPr sz="2000" b="1">
          <a:solidFill>
            <a:srgbClr val="FFCCFF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100000"/>
        <a:buChar char="–"/>
        <a:defRPr sz="2000" b="1">
          <a:solidFill>
            <a:srgbClr val="FFCCFF"/>
          </a:solidFill>
          <a:latin typeface="+mn-lt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100000"/>
        <a:buChar char="–"/>
        <a:defRPr sz="2000" b="1">
          <a:solidFill>
            <a:srgbClr val="FFCCFF"/>
          </a:solidFill>
          <a:latin typeface="+mn-lt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100000"/>
        <a:buChar char="–"/>
        <a:defRPr sz="2000" b="1">
          <a:solidFill>
            <a:srgbClr val="FFCCFF"/>
          </a:solidFill>
          <a:latin typeface="+mn-lt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100000"/>
        <a:buChar char="–"/>
        <a:defRPr sz="2000" b="1">
          <a:solidFill>
            <a:srgbClr val="FFCCFF"/>
          </a:solidFill>
          <a:latin typeface="+mn-lt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100000"/>
        <a:buChar char="–"/>
        <a:defRPr sz="2000" b="1">
          <a:solidFill>
            <a:srgbClr val="FFCC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B8119-0150-4224-B141-B6FDA1802AB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83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B1BF97-1688-40AB-9E43-0957FDEF8E37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263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90AB90-ED0A-4FB1-95BD-91ACBE8250E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49DE50-530D-483E-AB2B-80D0F462494F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6999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6" name="Group 12"/>
          <p:cNvGrpSpPr>
            <a:grpSpLocks/>
          </p:cNvGrpSpPr>
          <p:nvPr/>
        </p:nvGrpSpPr>
        <p:grpSpPr bwMode="auto">
          <a:xfrm>
            <a:off x="1" y="385764"/>
            <a:ext cx="12179300" cy="6188075"/>
            <a:chOff x="0" y="243"/>
            <a:chExt cx="6473" cy="3898"/>
          </a:xfrm>
        </p:grpSpPr>
        <p:grpSp>
          <p:nvGrpSpPr>
            <p:cNvPr id="1031" name="Group 7"/>
            <p:cNvGrpSpPr>
              <a:grpSpLocks/>
            </p:cNvGrpSpPr>
            <p:nvPr/>
          </p:nvGrpSpPr>
          <p:grpSpPr bwMode="auto">
            <a:xfrm>
              <a:off x="0" y="243"/>
              <a:ext cx="685" cy="288"/>
              <a:chOff x="0" y="243"/>
              <a:chExt cx="685" cy="288"/>
            </a:xfrm>
          </p:grpSpPr>
          <p:sp>
            <p:nvSpPr>
              <p:cNvPr id="1026" name="Freeform 2"/>
              <p:cNvSpPr>
                <a:spLocks/>
              </p:cNvSpPr>
              <p:nvPr/>
            </p:nvSpPr>
            <p:spPr bwMode="auto">
              <a:xfrm>
                <a:off x="0" y="243"/>
                <a:ext cx="227" cy="288"/>
              </a:xfrm>
              <a:custGeom>
                <a:avLst/>
                <a:gdLst>
                  <a:gd name="T0" fmla="*/ 0 w 227"/>
                  <a:gd name="T1" fmla="*/ 0 h 288"/>
                  <a:gd name="T2" fmla="*/ 226 w 227"/>
                  <a:gd name="T3" fmla="*/ 0 h 288"/>
                  <a:gd name="T4" fmla="*/ 186 w 227"/>
                  <a:gd name="T5" fmla="*/ 287 h 288"/>
                  <a:gd name="T6" fmla="*/ 0 w 227"/>
                  <a:gd name="T7" fmla="*/ 287 h 288"/>
                  <a:gd name="T8" fmla="*/ 0 w 227"/>
                  <a:gd name="T9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7" h="288">
                    <a:moveTo>
                      <a:pt x="0" y="0"/>
                    </a:moveTo>
                    <a:lnTo>
                      <a:pt x="226" y="0"/>
                    </a:lnTo>
                    <a:lnTo>
                      <a:pt x="186" y="287"/>
                    </a:lnTo>
                    <a:lnTo>
                      <a:pt x="0" y="287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smtClean="0">
                  <a:solidFill>
                    <a:srgbClr val="FFFFFF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1027" name="Freeform 3"/>
              <p:cNvSpPr>
                <a:spLocks/>
              </p:cNvSpPr>
              <p:nvPr/>
            </p:nvSpPr>
            <p:spPr bwMode="auto">
              <a:xfrm>
                <a:off x="210" y="243"/>
                <a:ext cx="188" cy="288"/>
              </a:xfrm>
              <a:custGeom>
                <a:avLst/>
                <a:gdLst>
                  <a:gd name="T0" fmla="*/ 39 w 188"/>
                  <a:gd name="T1" fmla="*/ 0 h 288"/>
                  <a:gd name="T2" fmla="*/ 0 w 188"/>
                  <a:gd name="T3" fmla="*/ 287 h 288"/>
                  <a:gd name="T4" fmla="*/ 148 w 188"/>
                  <a:gd name="T5" fmla="*/ 287 h 288"/>
                  <a:gd name="T6" fmla="*/ 187 w 188"/>
                  <a:gd name="T7" fmla="*/ 0 h 288"/>
                  <a:gd name="T8" fmla="*/ 39 w 188"/>
                  <a:gd name="T9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8" h="288">
                    <a:moveTo>
                      <a:pt x="39" y="0"/>
                    </a:moveTo>
                    <a:lnTo>
                      <a:pt x="0" y="287"/>
                    </a:lnTo>
                    <a:lnTo>
                      <a:pt x="148" y="287"/>
                    </a:lnTo>
                    <a:lnTo>
                      <a:pt x="187" y="0"/>
                    </a:lnTo>
                    <a:lnTo>
                      <a:pt x="39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smtClean="0">
                  <a:solidFill>
                    <a:srgbClr val="FFFFFF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1028" name="Freeform 4"/>
              <p:cNvSpPr>
                <a:spLocks/>
              </p:cNvSpPr>
              <p:nvPr/>
            </p:nvSpPr>
            <p:spPr bwMode="auto">
              <a:xfrm>
                <a:off x="379" y="243"/>
                <a:ext cx="156" cy="288"/>
              </a:xfrm>
              <a:custGeom>
                <a:avLst/>
                <a:gdLst>
                  <a:gd name="T0" fmla="*/ 39 w 156"/>
                  <a:gd name="T1" fmla="*/ 0 h 288"/>
                  <a:gd name="T2" fmla="*/ 0 w 156"/>
                  <a:gd name="T3" fmla="*/ 287 h 288"/>
                  <a:gd name="T4" fmla="*/ 116 w 156"/>
                  <a:gd name="T5" fmla="*/ 287 h 288"/>
                  <a:gd name="T6" fmla="*/ 155 w 156"/>
                  <a:gd name="T7" fmla="*/ 0 h 288"/>
                  <a:gd name="T8" fmla="*/ 39 w 156"/>
                  <a:gd name="T9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288">
                    <a:moveTo>
                      <a:pt x="39" y="0"/>
                    </a:moveTo>
                    <a:lnTo>
                      <a:pt x="0" y="287"/>
                    </a:lnTo>
                    <a:lnTo>
                      <a:pt x="116" y="287"/>
                    </a:lnTo>
                    <a:lnTo>
                      <a:pt x="155" y="0"/>
                    </a:lnTo>
                    <a:lnTo>
                      <a:pt x="39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smtClean="0">
                  <a:solidFill>
                    <a:srgbClr val="FFFFFF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1029" name="Freeform 5"/>
              <p:cNvSpPr>
                <a:spLocks/>
              </p:cNvSpPr>
              <p:nvPr/>
            </p:nvSpPr>
            <p:spPr bwMode="auto">
              <a:xfrm>
                <a:off x="514" y="243"/>
                <a:ext cx="116" cy="288"/>
              </a:xfrm>
              <a:custGeom>
                <a:avLst/>
                <a:gdLst>
                  <a:gd name="T0" fmla="*/ 38 w 116"/>
                  <a:gd name="T1" fmla="*/ 0 h 288"/>
                  <a:gd name="T2" fmla="*/ 0 w 116"/>
                  <a:gd name="T3" fmla="*/ 287 h 288"/>
                  <a:gd name="T4" fmla="*/ 77 w 116"/>
                  <a:gd name="T5" fmla="*/ 287 h 288"/>
                  <a:gd name="T6" fmla="*/ 115 w 116"/>
                  <a:gd name="T7" fmla="*/ 0 h 288"/>
                  <a:gd name="T8" fmla="*/ 38 w 116"/>
                  <a:gd name="T9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8">
                    <a:moveTo>
                      <a:pt x="38" y="0"/>
                    </a:moveTo>
                    <a:lnTo>
                      <a:pt x="0" y="287"/>
                    </a:lnTo>
                    <a:lnTo>
                      <a:pt x="77" y="287"/>
                    </a:lnTo>
                    <a:lnTo>
                      <a:pt x="115" y="0"/>
                    </a:lnTo>
                    <a:lnTo>
                      <a:pt x="38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smtClean="0">
                  <a:solidFill>
                    <a:srgbClr val="FFFFFF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1030" name="Freeform 6"/>
              <p:cNvSpPr>
                <a:spLocks/>
              </p:cNvSpPr>
              <p:nvPr/>
            </p:nvSpPr>
            <p:spPr bwMode="auto">
              <a:xfrm>
                <a:off x="606" y="243"/>
                <a:ext cx="79" cy="288"/>
              </a:xfrm>
              <a:custGeom>
                <a:avLst/>
                <a:gdLst>
                  <a:gd name="T0" fmla="*/ 37 w 79"/>
                  <a:gd name="T1" fmla="*/ 0 h 288"/>
                  <a:gd name="T2" fmla="*/ 0 w 79"/>
                  <a:gd name="T3" fmla="*/ 287 h 288"/>
                  <a:gd name="T4" fmla="*/ 39 w 79"/>
                  <a:gd name="T5" fmla="*/ 287 h 288"/>
                  <a:gd name="T6" fmla="*/ 78 w 79"/>
                  <a:gd name="T7" fmla="*/ 0 h 288"/>
                  <a:gd name="T8" fmla="*/ 37 w 79"/>
                  <a:gd name="T9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288">
                    <a:moveTo>
                      <a:pt x="37" y="0"/>
                    </a:moveTo>
                    <a:lnTo>
                      <a:pt x="0" y="287"/>
                    </a:lnTo>
                    <a:lnTo>
                      <a:pt x="39" y="287"/>
                    </a:lnTo>
                    <a:lnTo>
                      <a:pt x="78" y="0"/>
                    </a:lnTo>
                    <a:lnTo>
                      <a:pt x="37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smtClean="0">
                  <a:solidFill>
                    <a:srgbClr val="FFFFFF"/>
                  </a:solidFill>
                  <a:latin typeface="Book Antiqua" panose="02040602050305030304" pitchFamily="18" charset="0"/>
                </a:endParaRPr>
              </a:p>
            </p:txBody>
          </p:sp>
        </p:grpSp>
        <p:grpSp>
          <p:nvGrpSpPr>
            <p:cNvPr id="1035" name="Group 11"/>
            <p:cNvGrpSpPr>
              <a:grpSpLocks/>
            </p:cNvGrpSpPr>
            <p:nvPr/>
          </p:nvGrpSpPr>
          <p:grpSpPr bwMode="auto">
            <a:xfrm>
              <a:off x="594" y="3942"/>
              <a:ext cx="5879" cy="199"/>
              <a:chOff x="594" y="3942"/>
              <a:chExt cx="5879" cy="199"/>
            </a:xfrm>
          </p:grpSpPr>
          <p:sp>
            <p:nvSpPr>
              <p:cNvPr id="1032" name="Freeform 8"/>
              <p:cNvSpPr>
                <a:spLocks/>
              </p:cNvSpPr>
              <p:nvPr/>
            </p:nvSpPr>
            <p:spPr bwMode="auto">
              <a:xfrm>
                <a:off x="594" y="4092"/>
                <a:ext cx="5879" cy="49"/>
              </a:xfrm>
              <a:custGeom>
                <a:avLst/>
                <a:gdLst>
                  <a:gd name="T0" fmla="*/ 0 w 5879"/>
                  <a:gd name="T1" fmla="*/ 48 h 49"/>
                  <a:gd name="T2" fmla="*/ 5878 w 5879"/>
                  <a:gd name="T3" fmla="*/ 48 h 49"/>
                  <a:gd name="T4" fmla="*/ 5878 w 5879"/>
                  <a:gd name="T5" fmla="*/ 0 h 49"/>
                  <a:gd name="T6" fmla="*/ 13 w 5879"/>
                  <a:gd name="T7" fmla="*/ 0 h 49"/>
                  <a:gd name="T8" fmla="*/ 0 w 5879"/>
                  <a:gd name="T9" fmla="*/ 4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79" h="49">
                    <a:moveTo>
                      <a:pt x="0" y="48"/>
                    </a:moveTo>
                    <a:lnTo>
                      <a:pt x="5878" y="48"/>
                    </a:lnTo>
                    <a:lnTo>
                      <a:pt x="5878" y="0"/>
                    </a:lnTo>
                    <a:lnTo>
                      <a:pt x="13" y="0"/>
                    </a:lnTo>
                    <a:lnTo>
                      <a:pt x="0" y="48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smtClean="0">
                  <a:solidFill>
                    <a:srgbClr val="FFFFFF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1033" name="Freeform 9"/>
              <p:cNvSpPr>
                <a:spLocks/>
              </p:cNvSpPr>
              <p:nvPr/>
            </p:nvSpPr>
            <p:spPr bwMode="auto">
              <a:xfrm>
                <a:off x="613" y="4017"/>
                <a:ext cx="5860" cy="49"/>
              </a:xfrm>
              <a:custGeom>
                <a:avLst/>
                <a:gdLst>
                  <a:gd name="T0" fmla="*/ 0 w 5860"/>
                  <a:gd name="T1" fmla="*/ 48 h 49"/>
                  <a:gd name="T2" fmla="*/ 5859 w 5860"/>
                  <a:gd name="T3" fmla="*/ 48 h 49"/>
                  <a:gd name="T4" fmla="*/ 5859 w 5860"/>
                  <a:gd name="T5" fmla="*/ 0 h 49"/>
                  <a:gd name="T6" fmla="*/ 13 w 5860"/>
                  <a:gd name="T7" fmla="*/ 0 h 49"/>
                  <a:gd name="T8" fmla="*/ 0 w 5860"/>
                  <a:gd name="T9" fmla="*/ 4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60" h="49">
                    <a:moveTo>
                      <a:pt x="0" y="48"/>
                    </a:moveTo>
                    <a:lnTo>
                      <a:pt x="5859" y="48"/>
                    </a:lnTo>
                    <a:lnTo>
                      <a:pt x="5859" y="0"/>
                    </a:lnTo>
                    <a:lnTo>
                      <a:pt x="13" y="0"/>
                    </a:lnTo>
                    <a:lnTo>
                      <a:pt x="0" y="48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smtClean="0">
                  <a:solidFill>
                    <a:srgbClr val="FFFFFF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1034" name="Freeform 10"/>
              <p:cNvSpPr>
                <a:spLocks/>
              </p:cNvSpPr>
              <p:nvPr/>
            </p:nvSpPr>
            <p:spPr bwMode="auto">
              <a:xfrm>
                <a:off x="632" y="3942"/>
                <a:ext cx="5841" cy="51"/>
              </a:xfrm>
              <a:custGeom>
                <a:avLst/>
                <a:gdLst>
                  <a:gd name="T0" fmla="*/ 0 w 5841"/>
                  <a:gd name="T1" fmla="*/ 50 h 51"/>
                  <a:gd name="T2" fmla="*/ 5840 w 5841"/>
                  <a:gd name="T3" fmla="*/ 48 h 51"/>
                  <a:gd name="T4" fmla="*/ 5840 w 5841"/>
                  <a:gd name="T5" fmla="*/ 0 h 51"/>
                  <a:gd name="T6" fmla="*/ 13 w 5841"/>
                  <a:gd name="T7" fmla="*/ 0 h 51"/>
                  <a:gd name="T8" fmla="*/ 0 w 5841"/>
                  <a:gd name="T9" fmla="*/ 5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41" h="51">
                    <a:moveTo>
                      <a:pt x="0" y="50"/>
                    </a:moveTo>
                    <a:lnTo>
                      <a:pt x="5840" y="48"/>
                    </a:lnTo>
                    <a:lnTo>
                      <a:pt x="5840" y="0"/>
                    </a:lnTo>
                    <a:lnTo>
                      <a:pt x="13" y="0"/>
                    </a:lnTo>
                    <a:lnTo>
                      <a:pt x="0" y="5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smtClean="0">
                  <a:solidFill>
                    <a:srgbClr val="FFFFFF"/>
                  </a:solidFill>
                  <a:latin typeface="Book Antiqua" panose="02040602050305030304" pitchFamily="18" charset="0"/>
                </a:endParaRPr>
              </a:p>
            </p:txBody>
          </p:sp>
        </p:grpSp>
      </p:grpSp>
      <p:sp>
        <p:nvSpPr>
          <p:cNvPr id="103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333501" y="271463"/>
            <a:ext cx="9215967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3501" y="1685926"/>
            <a:ext cx="9201151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10475385" y="5943600"/>
            <a:ext cx="126509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smtClean="0">
                <a:solidFill>
                  <a:srgbClr val="FAFD00"/>
                </a:solidFill>
                <a:latin typeface="Book Antiqua" panose="02040602050305030304" pitchFamily="18" charset="0"/>
              </a:rPr>
              <a:t>R.C. Desrosiers</a:t>
            </a:r>
          </a:p>
        </p:txBody>
      </p:sp>
    </p:spTree>
    <p:extLst>
      <p:ext uri="{BB962C8B-B14F-4D97-AF65-F5344CB8AC3E}">
        <p14:creationId xmlns:p14="http://schemas.microsoft.com/office/powerpoint/2010/main" val="287014110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l"/>
        <a:defRPr sz="3200" kern="1200">
          <a:solidFill>
            <a:srgbClr val="FFCC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100000"/>
        <a:buChar char="–"/>
        <a:defRPr sz="2800" kern="1200">
          <a:solidFill>
            <a:srgbClr val="FFCC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SzPct val="100000"/>
        <a:buChar char="»"/>
        <a:defRPr sz="2400" kern="1200">
          <a:solidFill>
            <a:srgbClr val="FFCC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l"/>
        <a:defRPr sz="2000" kern="1200">
          <a:solidFill>
            <a:srgbClr val="FFCC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100000"/>
        <a:buChar char="–"/>
        <a:defRPr sz="2000" kern="1200">
          <a:solidFill>
            <a:srgbClr val="FFCC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  <a:ea typeface="+mn-e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  <a:ea typeface="+mn-e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  <a:ea typeface="+mn-e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5DEAD88-EBF6-4A65-9A96-49396E2E3CA9}" type="slidenum">
              <a:rPr lang="en-US" altLang="en-US" smtClean="0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77721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6" name="Group 12"/>
          <p:cNvGrpSpPr>
            <a:grpSpLocks/>
          </p:cNvGrpSpPr>
          <p:nvPr/>
        </p:nvGrpSpPr>
        <p:grpSpPr bwMode="auto">
          <a:xfrm>
            <a:off x="1" y="385764"/>
            <a:ext cx="12179300" cy="6188075"/>
            <a:chOff x="0" y="243"/>
            <a:chExt cx="6473" cy="3898"/>
          </a:xfrm>
        </p:grpSpPr>
        <p:grpSp>
          <p:nvGrpSpPr>
            <p:cNvPr id="1031" name="Group 7"/>
            <p:cNvGrpSpPr>
              <a:grpSpLocks/>
            </p:cNvGrpSpPr>
            <p:nvPr/>
          </p:nvGrpSpPr>
          <p:grpSpPr bwMode="auto">
            <a:xfrm>
              <a:off x="0" y="243"/>
              <a:ext cx="685" cy="288"/>
              <a:chOff x="0" y="243"/>
              <a:chExt cx="685" cy="288"/>
            </a:xfrm>
          </p:grpSpPr>
          <p:sp>
            <p:nvSpPr>
              <p:cNvPr id="1026" name="Freeform 2"/>
              <p:cNvSpPr>
                <a:spLocks/>
              </p:cNvSpPr>
              <p:nvPr/>
            </p:nvSpPr>
            <p:spPr bwMode="auto">
              <a:xfrm>
                <a:off x="0" y="243"/>
                <a:ext cx="227" cy="288"/>
              </a:xfrm>
              <a:custGeom>
                <a:avLst/>
                <a:gdLst>
                  <a:gd name="T0" fmla="*/ 0 w 227"/>
                  <a:gd name="T1" fmla="*/ 0 h 288"/>
                  <a:gd name="T2" fmla="*/ 226 w 227"/>
                  <a:gd name="T3" fmla="*/ 0 h 288"/>
                  <a:gd name="T4" fmla="*/ 186 w 227"/>
                  <a:gd name="T5" fmla="*/ 287 h 288"/>
                  <a:gd name="T6" fmla="*/ 0 w 227"/>
                  <a:gd name="T7" fmla="*/ 287 h 288"/>
                  <a:gd name="T8" fmla="*/ 0 w 227"/>
                  <a:gd name="T9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7" h="288">
                    <a:moveTo>
                      <a:pt x="0" y="0"/>
                    </a:moveTo>
                    <a:lnTo>
                      <a:pt x="226" y="0"/>
                    </a:lnTo>
                    <a:lnTo>
                      <a:pt x="186" y="287"/>
                    </a:lnTo>
                    <a:lnTo>
                      <a:pt x="0" y="287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smtClean="0">
                  <a:solidFill>
                    <a:srgbClr val="FFFFFF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1027" name="Freeform 3"/>
              <p:cNvSpPr>
                <a:spLocks/>
              </p:cNvSpPr>
              <p:nvPr/>
            </p:nvSpPr>
            <p:spPr bwMode="auto">
              <a:xfrm>
                <a:off x="210" y="243"/>
                <a:ext cx="188" cy="288"/>
              </a:xfrm>
              <a:custGeom>
                <a:avLst/>
                <a:gdLst>
                  <a:gd name="T0" fmla="*/ 39 w 188"/>
                  <a:gd name="T1" fmla="*/ 0 h 288"/>
                  <a:gd name="T2" fmla="*/ 0 w 188"/>
                  <a:gd name="T3" fmla="*/ 287 h 288"/>
                  <a:gd name="T4" fmla="*/ 148 w 188"/>
                  <a:gd name="T5" fmla="*/ 287 h 288"/>
                  <a:gd name="T6" fmla="*/ 187 w 188"/>
                  <a:gd name="T7" fmla="*/ 0 h 288"/>
                  <a:gd name="T8" fmla="*/ 39 w 188"/>
                  <a:gd name="T9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8" h="288">
                    <a:moveTo>
                      <a:pt x="39" y="0"/>
                    </a:moveTo>
                    <a:lnTo>
                      <a:pt x="0" y="287"/>
                    </a:lnTo>
                    <a:lnTo>
                      <a:pt x="148" y="287"/>
                    </a:lnTo>
                    <a:lnTo>
                      <a:pt x="187" y="0"/>
                    </a:lnTo>
                    <a:lnTo>
                      <a:pt x="39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smtClean="0">
                  <a:solidFill>
                    <a:srgbClr val="FFFFFF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1028" name="Freeform 4"/>
              <p:cNvSpPr>
                <a:spLocks/>
              </p:cNvSpPr>
              <p:nvPr/>
            </p:nvSpPr>
            <p:spPr bwMode="auto">
              <a:xfrm>
                <a:off x="379" y="243"/>
                <a:ext cx="156" cy="288"/>
              </a:xfrm>
              <a:custGeom>
                <a:avLst/>
                <a:gdLst>
                  <a:gd name="T0" fmla="*/ 39 w 156"/>
                  <a:gd name="T1" fmla="*/ 0 h 288"/>
                  <a:gd name="T2" fmla="*/ 0 w 156"/>
                  <a:gd name="T3" fmla="*/ 287 h 288"/>
                  <a:gd name="T4" fmla="*/ 116 w 156"/>
                  <a:gd name="T5" fmla="*/ 287 h 288"/>
                  <a:gd name="T6" fmla="*/ 155 w 156"/>
                  <a:gd name="T7" fmla="*/ 0 h 288"/>
                  <a:gd name="T8" fmla="*/ 39 w 156"/>
                  <a:gd name="T9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288">
                    <a:moveTo>
                      <a:pt x="39" y="0"/>
                    </a:moveTo>
                    <a:lnTo>
                      <a:pt x="0" y="287"/>
                    </a:lnTo>
                    <a:lnTo>
                      <a:pt x="116" y="287"/>
                    </a:lnTo>
                    <a:lnTo>
                      <a:pt x="155" y="0"/>
                    </a:lnTo>
                    <a:lnTo>
                      <a:pt x="39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smtClean="0">
                  <a:solidFill>
                    <a:srgbClr val="FFFFFF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1029" name="Freeform 5"/>
              <p:cNvSpPr>
                <a:spLocks/>
              </p:cNvSpPr>
              <p:nvPr/>
            </p:nvSpPr>
            <p:spPr bwMode="auto">
              <a:xfrm>
                <a:off x="514" y="243"/>
                <a:ext cx="116" cy="288"/>
              </a:xfrm>
              <a:custGeom>
                <a:avLst/>
                <a:gdLst>
                  <a:gd name="T0" fmla="*/ 38 w 116"/>
                  <a:gd name="T1" fmla="*/ 0 h 288"/>
                  <a:gd name="T2" fmla="*/ 0 w 116"/>
                  <a:gd name="T3" fmla="*/ 287 h 288"/>
                  <a:gd name="T4" fmla="*/ 77 w 116"/>
                  <a:gd name="T5" fmla="*/ 287 h 288"/>
                  <a:gd name="T6" fmla="*/ 115 w 116"/>
                  <a:gd name="T7" fmla="*/ 0 h 288"/>
                  <a:gd name="T8" fmla="*/ 38 w 116"/>
                  <a:gd name="T9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8">
                    <a:moveTo>
                      <a:pt x="38" y="0"/>
                    </a:moveTo>
                    <a:lnTo>
                      <a:pt x="0" y="287"/>
                    </a:lnTo>
                    <a:lnTo>
                      <a:pt x="77" y="287"/>
                    </a:lnTo>
                    <a:lnTo>
                      <a:pt x="115" y="0"/>
                    </a:lnTo>
                    <a:lnTo>
                      <a:pt x="38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smtClean="0">
                  <a:solidFill>
                    <a:srgbClr val="FFFFFF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1030" name="Freeform 6"/>
              <p:cNvSpPr>
                <a:spLocks/>
              </p:cNvSpPr>
              <p:nvPr/>
            </p:nvSpPr>
            <p:spPr bwMode="auto">
              <a:xfrm>
                <a:off x="606" y="243"/>
                <a:ext cx="79" cy="288"/>
              </a:xfrm>
              <a:custGeom>
                <a:avLst/>
                <a:gdLst>
                  <a:gd name="T0" fmla="*/ 37 w 79"/>
                  <a:gd name="T1" fmla="*/ 0 h 288"/>
                  <a:gd name="T2" fmla="*/ 0 w 79"/>
                  <a:gd name="T3" fmla="*/ 287 h 288"/>
                  <a:gd name="T4" fmla="*/ 39 w 79"/>
                  <a:gd name="T5" fmla="*/ 287 h 288"/>
                  <a:gd name="T6" fmla="*/ 78 w 79"/>
                  <a:gd name="T7" fmla="*/ 0 h 288"/>
                  <a:gd name="T8" fmla="*/ 37 w 79"/>
                  <a:gd name="T9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288">
                    <a:moveTo>
                      <a:pt x="37" y="0"/>
                    </a:moveTo>
                    <a:lnTo>
                      <a:pt x="0" y="287"/>
                    </a:lnTo>
                    <a:lnTo>
                      <a:pt x="39" y="287"/>
                    </a:lnTo>
                    <a:lnTo>
                      <a:pt x="78" y="0"/>
                    </a:lnTo>
                    <a:lnTo>
                      <a:pt x="37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smtClean="0">
                  <a:solidFill>
                    <a:srgbClr val="FFFFFF"/>
                  </a:solidFill>
                  <a:latin typeface="Book Antiqua" panose="02040602050305030304" pitchFamily="18" charset="0"/>
                </a:endParaRPr>
              </a:p>
            </p:txBody>
          </p:sp>
        </p:grpSp>
        <p:grpSp>
          <p:nvGrpSpPr>
            <p:cNvPr id="1035" name="Group 11"/>
            <p:cNvGrpSpPr>
              <a:grpSpLocks/>
            </p:cNvGrpSpPr>
            <p:nvPr/>
          </p:nvGrpSpPr>
          <p:grpSpPr bwMode="auto">
            <a:xfrm>
              <a:off x="594" y="3942"/>
              <a:ext cx="5879" cy="199"/>
              <a:chOff x="594" y="3942"/>
              <a:chExt cx="5879" cy="199"/>
            </a:xfrm>
          </p:grpSpPr>
          <p:sp>
            <p:nvSpPr>
              <p:cNvPr id="1032" name="Freeform 8"/>
              <p:cNvSpPr>
                <a:spLocks/>
              </p:cNvSpPr>
              <p:nvPr/>
            </p:nvSpPr>
            <p:spPr bwMode="auto">
              <a:xfrm>
                <a:off x="594" y="4092"/>
                <a:ext cx="5879" cy="49"/>
              </a:xfrm>
              <a:custGeom>
                <a:avLst/>
                <a:gdLst>
                  <a:gd name="T0" fmla="*/ 0 w 5879"/>
                  <a:gd name="T1" fmla="*/ 48 h 49"/>
                  <a:gd name="T2" fmla="*/ 5878 w 5879"/>
                  <a:gd name="T3" fmla="*/ 48 h 49"/>
                  <a:gd name="T4" fmla="*/ 5878 w 5879"/>
                  <a:gd name="T5" fmla="*/ 0 h 49"/>
                  <a:gd name="T6" fmla="*/ 13 w 5879"/>
                  <a:gd name="T7" fmla="*/ 0 h 49"/>
                  <a:gd name="T8" fmla="*/ 0 w 5879"/>
                  <a:gd name="T9" fmla="*/ 4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79" h="49">
                    <a:moveTo>
                      <a:pt x="0" y="48"/>
                    </a:moveTo>
                    <a:lnTo>
                      <a:pt x="5878" y="48"/>
                    </a:lnTo>
                    <a:lnTo>
                      <a:pt x="5878" y="0"/>
                    </a:lnTo>
                    <a:lnTo>
                      <a:pt x="13" y="0"/>
                    </a:lnTo>
                    <a:lnTo>
                      <a:pt x="0" y="48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smtClean="0">
                  <a:solidFill>
                    <a:srgbClr val="FFFFFF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1033" name="Freeform 9"/>
              <p:cNvSpPr>
                <a:spLocks/>
              </p:cNvSpPr>
              <p:nvPr/>
            </p:nvSpPr>
            <p:spPr bwMode="auto">
              <a:xfrm>
                <a:off x="613" y="4017"/>
                <a:ext cx="5860" cy="49"/>
              </a:xfrm>
              <a:custGeom>
                <a:avLst/>
                <a:gdLst>
                  <a:gd name="T0" fmla="*/ 0 w 5860"/>
                  <a:gd name="T1" fmla="*/ 48 h 49"/>
                  <a:gd name="T2" fmla="*/ 5859 w 5860"/>
                  <a:gd name="T3" fmla="*/ 48 h 49"/>
                  <a:gd name="T4" fmla="*/ 5859 w 5860"/>
                  <a:gd name="T5" fmla="*/ 0 h 49"/>
                  <a:gd name="T6" fmla="*/ 13 w 5860"/>
                  <a:gd name="T7" fmla="*/ 0 h 49"/>
                  <a:gd name="T8" fmla="*/ 0 w 5860"/>
                  <a:gd name="T9" fmla="*/ 4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60" h="49">
                    <a:moveTo>
                      <a:pt x="0" y="48"/>
                    </a:moveTo>
                    <a:lnTo>
                      <a:pt x="5859" y="48"/>
                    </a:lnTo>
                    <a:lnTo>
                      <a:pt x="5859" y="0"/>
                    </a:lnTo>
                    <a:lnTo>
                      <a:pt x="13" y="0"/>
                    </a:lnTo>
                    <a:lnTo>
                      <a:pt x="0" y="48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smtClean="0">
                  <a:solidFill>
                    <a:srgbClr val="FFFFFF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1034" name="Freeform 10"/>
              <p:cNvSpPr>
                <a:spLocks/>
              </p:cNvSpPr>
              <p:nvPr/>
            </p:nvSpPr>
            <p:spPr bwMode="auto">
              <a:xfrm>
                <a:off x="632" y="3942"/>
                <a:ext cx="5841" cy="51"/>
              </a:xfrm>
              <a:custGeom>
                <a:avLst/>
                <a:gdLst>
                  <a:gd name="T0" fmla="*/ 0 w 5841"/>
                  <a:gd name="T1" fmla="*/ 50 h 51"/>
                  <a:gd name="T2" fmla="*/ 5840 w 5841"/>
                  <a:gd name="T3" fmla="*/ 48 h 51"/>
                  <a:gd name="T4" fmla="*/ 5840 w 5841"/>
                  <a:gd name="T5" fmla="*/ 0 h 51"/>
                  <a:gd name="T6" fmla="*/ 13 w 5841"/>
                  <a:gd name="T7" fmla="*/ 0 h 51"/>
                  <a:gd name="T8" fmla="*/ 0 w 5841"/>
                  <a:gd name="T9" fmla="*/ 5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41" h="51">
                    <a:moveTo>
                      <a:pt x="0" y="50"/>
                    </a:moveTo>
                    <a:lnTo>
                      <a:pt x="5840" y="48"/>
                    </a:lnTo>
                    <a:lnTo>
                      <a:pt x="5840" y="0"/>
                    </a:lnTo>
                    <a:lnTo>
                      <a:pt x="13" y="0"/>
                    </a:lnTo>
                    <a:lnTo>
                      <a:pt x="0" y="5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smtClean="0">
                  <a:solidFill>
                    <a:srgbClr val="FFFFFF"/>
                  </a:solidFill>
                  <a:latin typeface="Book Antiqua" panose="02040602050305030304" pitchFamily="18" charset="0"/>
                </a:endParaRPr>
              </a:p>
            </p:txBody>
          </p:sp>
        </p:grpSp>
      </p:grpSp>
      <p:sp>
        <p:nvSpPr>
          <p:cNvPr id="103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333501" y="271463"/>
            <a:ext cx="9215967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3501" y="1685926"/>
            <a:ext cx="9201151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10475385" y="5943600"/>
            <a:ext cx="126509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smtClean="0">
                <a:solidFill>
                  <a:srgbClr val="FAFD00"/>
                </a:solidFill>
                <a:latin typeface="Book Antiqua" panose="02040602050305030304" pitchFamily="18" charset="0"/>
              </a:rPr>
              <a:t>R.C. Desrosiers</a:t>
            </a:r>
          </a:p>
        </p:txBody>
      </p:sp>
    </p:spTree>
    <p:extLst>
      <p:ext uri="{BB962C8B-B14F-4D97-AF65-F5344CB8AC3E}">
        <p14:creationId xmlns:p14="http://schemas.microsoft.com/office/powerpoint/2010/main" val="178162837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l"/>
        <a:defRPr sz="3200" kern="1200">
          <a:solidFill>
            <a:srgbClr val="FFCC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100000"/>
        <a:buChar char="–"/>
        <a:defRPr sz="2800" kern="1200">
          <a:solidFill>
            <a:srgbClr val="FFCC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SzPct val="100000"/>
        <a:buChar char="»"/>
        <a:defRPr sz="2400" kern="1200">
          <a:solidFill>
            <a:srgbClr val="FFCC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l"/>
        <a:defRPr sz="2000" kern="1200">
          <a:solidFill>
            <a:srgbClr val="FFCC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100000"/>
        <a:buChar char="–"/>
        <a:defRPr sz="2000" kern="1200">
          <a:solidFill>
            <a:srgbClr val="FFCC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  <a:ea typeface="+mn-e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  <a:ea typeface="+mn-e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  <a:ea typeface="+mn-e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5DEAD88-EBF6-4A65-9A96-49396E2E3CA9}" type="slidenum">
              <a:rPr lang="en-US" altLang="en-US" smtClean="0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8644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Microsoft_Word_97_-_2003_Document1.doc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t&amp;rct=j&amp;q=&amp;esrc=s&amp;source=web&amp;cd=1&amp;cad=rja&amp;uact=8&amp;ved=0CCcQFjAAahUKEwiGp7eI5rfHAhWHUpIKHbarB_8&amp;url=https://drive.google.com/file/d/0B7Ro-FpW2gyFakZOVHRvWlN2Z2M/view?usp%3Dsharing&amp;ei=ONrVVYarM4elyQS21574Dw&amp;usg=AFQjCNGxvnaacecnrHnYolDqGRty-FyKGg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oogle.com/search?biw=1230&amp;bih=679&amp;q=related:https://drive.google.com/file/d/0B7Ro-FpW2gyFakZOVHRvWlN2Z2M/view?usp%3Dsharing+fields+virology+pdf&amp;tbo=1&amp;sa=X&amp;ved=0CCoQHzAAahUKEwiGp7eI5rfHAhWHUpIKHbarB_8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5400" b="1" dirty="0" smtClean="0"/>
              <a:t>V i r o l o g y  -</a:t>
            </a:r>
          </a:p>
          <a:p>
            <a:pPr marL="0" indent="0">
              <a:buNone/>
            </a:pPr>
            <a:r>
              <a:rPr lang="en-US" sz="3600" b="1" dirty="0" smtClean="0"/>
              <a:t>		</a:t>
            </a:r>
            <a:r>
              <a:rPr lang="en-US" sz="4800" b="1" dirty="0" smtClean="0"/>
              <a:t>an overview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657368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857" y="0"/>
            <a:ext cx="9838660" cy="744279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	Families of Viruses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814" y="1371599"/>
            <a:ext cx="10866474" cy="4827181"/>
          </a:xfrm>
        </p:spPr>
        <p:txBody>
          <a:bodyPr/>
          <a:lstStyle/>
          <a:p>
            <a:pPr algn="l"/>
            <a:endParaRPr lang="en-US" dirty="0" smtClean="0"/>
          </a:p>
          <a:p>
            <a:pPr algn="l"/>
            <a:r>
              <a:rPr lang="en-US" dirty="0" smtClean="0"/>
              <a:t>	        </a:t>
            </a:r>
            <a:r>
              <a:rPr lang="en-US" sz="2800" b="1" u="sng" dirty="0" smtClean="0"/>
              <a:t>DNA</a:t>
            </a:r>
            <a:r>
              <a:rPr lang="en-US" sz="2800" dirty="0" smtClean="0"/>
              <a:t>			     </a:t>
            </a:r>
            <a:r>
              <a:rPr lang="en-US" sz="2800" b="1" u="sng" dirty="0" smtClean="0"/>
              <a:t>RNA</a:t>
            </a:r>
            <a:r>
              <a:rPr lang="en-US" sz="2800" dirty="0" smtClean="0"/>
              <a:t>		    </a:t>
            </a:r>
            <a:r>
              <a:rPr lang="en-US" sz="2800" b="1" u="sng" dirty="0" smtClean="0"/>
              <a:t>RNA</a:t>
            </a:r>
            <a:endParaRPr lang="en-US" dirty="0"/>
          </a:p>
          <a:p>
            <a:pPr algn="l"/>
            <a:r>
              <a:rPr lang="en-US" dirty="0" smtClean="0"/>
              <a:t>	Adenoviruses			</a:t>
            </a:r>
            <a:r>
              <a:rPr lang="en-US" dirty="0" err="1" smtClean="0"/>
              <a:t>Reoviruses</a:t>
            </a:r>
            <a:r>
              <a:rPr lang="en-US" dirty="0" smtClean="0"/>
              <a:t>		Retroviruses    (</a:t>
            </a:r>
            <a:r>
              <a:rPr lang="en-US" dirty="0" err="1" smtClean="0"/>
              <a:t>ss</a:t>
            </a:r>
            <a:r>
              <a:rPr lang="en-US" dirty="0" smtClean="0"/>
              <a:t>)</a:t>
            </a:r>
          </a:p>
          <a:p>
            <a:pPr algn="l"/>
            <a:r>
              <a:rPr lang="en-US" dirty="0" smtClean="0"/>
              <a:t>	</a:t>
            </a:r>
            <a:r>
              <a:rPr lang="en-US" dirty="0" err="1" smtClean="0"/>
              <a:t>Papovaviruses</a:t>
            </a:r>
            <a:r>
              <a:rPr lang="en-US" dirty="0" smtClean="0"/>
              <a:t>			Picornaviruses	 (</a:t>
            </a:r>
            <a:r>
              <a:rPr lang="en-US" dirty="0" err="1" smtClean="0"/>
              <a:t>ss</a:t>
            </a:r>
            <a:r>
              <a:rPr lang="en-US" dirty="0" smtClean="0"/>
              <a:t>)	</a:t>
            </a:r>
            <a:r>
              <a:rPr lang="en-US" dirty="0" err="1" smtClean="0"/>
              <a:t>Bunyaviruses</a:t>
            </a:r>
            <a:r>
              <a:rPr lang="en-US" dirty="0" smtClean="0"/>
              <a:t>   (</a:t>
            </a:r>
            <a:r>
              <a:rPr lang="en-US" dirty="0" err="1" smtClean="0"/>
              <a:t>ss</a:t>
            </a:r>
            <a:r>
              <a:rPr lang="en-US" dirty="0" smtClean="0"/>
              <a:t>,-)</a:t>
            </a:r>
          </a:p>
          <a:p>
            <a:pPr algn="l"/>
            <a:r>
              <a:rPr lang="en-US" dirty="0" smtClean="0"/>
              <a:t>	Papillomaviruses		Arenaviruses   (</a:t>
            </a:r>
            <a:r>
              <a:rPr lang="en-US" dirty="0" err="1" smtClean="0"/>
              <a:t>ss</a:t>
            </a:r>
            <a:r>
              <a:rPr lang="en-US" dirty="0" smtClean="0"/>
              <a:t>,-)	Filoviruses        (</a:t>
            </a:r>
            <a:r>
              <a:rPr lang="en-US" dirty="0" err="1" smtClean="0"/>
              <a:t>ss</a:t>
            </a:r>
            <a:r>
              <a:rPr lang="en-US" dirty="0" smtClean="0"/>
              <a:t>,-)</a:t>
            </a:r>
          </a:p>
          <a:p>
            <a:pPr algn="l"/>
            <a:r>
              <a:rPr lang="en-US" dirty="0" smtClean="0"/>
              <a:t>	Parvoviruses	(</a:t>
            </a:r>
            <a:r>
              <a:rPr lang="en-US" dirty="0" err="1" smtClean="0"/>
              <a:t>ss</a:t>
            </a:r>
            <a:r>
              <a:rPr lang="en-US" dirty="0" smtClean="0"/>
              <a:t>)		</a:t>
            </a:r>
            <a:r>
              <a:rPr lang="en-US" dirty="0" err="1" smtClean="0"/>
              <a:t>Togaviruses</a:t>
            </a:r>
            <a:r>
              <a:rPr lang="en-US" dirty="0"/>
              <a:t> </a:t>
            </a:r>
            <a:r>
              <a:rPr lang="en-US" dirty="0" smtClean="0"/>
              <a:t>    (</a:t>
            </a:r>
            <a:r>
              <a:rPr lang="en-US" dirty="0" err="1" smtClean="0"/>
              <a:t>ss</a:t>
            </a:r>
            <a:r>
              <a:rPr lang="en-US" dirty="0" smtClean="0"/>
              <a:t>)	Coronaviruses  (</a:t>
            </a:r>
            <a:r>
              <a:rPr lang="en-US" dirty="0" err="1" smtClean="0"/>
              <a:t>ss</a:t>
            </a:r>
            <a:r>
              <a:rPr lang="en-US" dirty="0" smtClean="0"/>
              <a:t>)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Herpesviruses			</a:t>
            </a:r>
            <a:r>
              <a:rPr lang="en-US" dirty="0" err="1" smtClean="0"/>
              <a:t>Calciviruses</a:t>
            </a:r>
            <a:r>
              <a:rPr lang="en-US" dirty="0"/>
              <a:t> </a:t>
            </a:r>
            <a:r>
              <a:rPr lang="en-US" dirty="0" smtClean="0"/>
              <a:t>    (</a:t>
            </a:r>
            <a:r>
              <a:rPr lang="en-US" dirty="0" err="1" smtClean="0"/>
              <a:t>ss</a:t>
            </a:r>
            <a:r>
              <a:rPr lang="en-US" dirty="0" smtClean="0"/>
              <a:t>)	</a:t>
            </a:r>
            <a:r>
              <a:rPr lang="en-US" dirty="0" err="1" smtClean="0"/>
              <a:t>Astroviruses</a:t>
            </a:r>
            <a:r>
              <a:rPr lang="en-US" dirty="0" smtClean="0"/>
              <a:t>      (</a:t>
            </a:r>
            <a:r>
              <a:rPr lang="en-US" dirty="0" err="1" smtClean="0"/>
              <a:t>ss</a:t>
            </a:r>
            <a:r>
              <a:rPr lang="en-US" dirty="0" smtClean="0"/>
              <a:t>)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Poxviruses			</a:t>
            </a:r>
            <a:r>
              <a:rPr lang="en-US" dirty="0" err="1" smtClean="0"/>
              <a:t>Flaviviruses</a:t>
            </a:r>
            <a:r>
              <a:rPr lang="en-US" dirty="0" smtClean="0"/>
              <a:t>     (</a:t>
            </a:r>
            <a:r>
              <a:rPr lang="en-US" dirty="0" err="1" smtClean="0"/>
              <a:t>ss</a:t>
            </a:r>
            <a:r>
              <a:rPr lang="en-US" dirty="0" smtClean="0"/>
              <a:t>)	</a:t>
            </a:r>
            <a:r>
              <a:rPr lang="en-US" dirty="0" err="1" smtClean="0"/>
              <a:t>Bornaviruses</a:t>
            </a:r>
            <a:r>
              <a:rPr lang="en-US" dirty="0" smtClean="0"/>
              <a:t>     (</a:t>
            </a:r>
            <a:r>
              <a:rPr lang="en-US" dirty="0" err="1" smtClean="0"/>
              <a:t>ss</a:t>
            </a:r>
            <a:r>
              <a:rPr lang="en-US" dirty="0" smtClean="0"/>
              <a:t>,-)</a:t>
            </a:r>
          </a:p>
          <a:p>
            <a:pPr algn="l"/>
            <a:r>
              <a:rPr lang="en-US" dirty="0"/>
              <a:t>	</a:t>
            </a:r>
            <a:r>
              <a:rPr lang="en-US" dirty="0" err="1" smtClean="0"/>
              <a:t>Hepadnaviruses</a:t>
            </a:r>
            <a:r>
              <a:rPr lang="en-US" dirty="0" smtClean="0"/>
              <a:t>		</a:t>
            </a:r>
            <a:r>
              <a:rPr lang="en-US" dirty="0" err="1" smtClean="0"/>
              <a:t>Orthomyxo</a:t>
            </a:r>
            <a:r>
              <a:rPr lang="en-US" dirty="0" smtClean="0"/>
              <a:t>    (</a:t>
            </a:r>
            <a:r>
              <a:rPr lang="en-US" dirty="0" err="1" smtClean="0"/>
              <a:t>ss</a:t>
            </a:r>
            <a:r>
              <a:rPr lang="en-US" dirty="0" smtClean="0"/>
              <a:t>,-)	</a:t>
            </a:r>
            <a:r>
              <a:rPr lang="en-US" dirty="0" err="1" smtClean="0"/>
              <a:t>Rhabdoviruses</a:t>
            </a:r>
            <a:r>
              <a:rPr lang="en-US" dirty="0" smtClean="0"/>
              <a:t>  (</a:t>
            </a:r>
            <a:r>
              <a:rPr lang="en-US" dirty="0" err="1" smtClean="0"/>
              <a:t>ss</a:t>
            </a:r>
            <a:r>
              <a:rPr lang="en-US" dirty="0" smtClean="0"/>
              <a:t>,-)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				</a:t>
            </a:r>
            <a:r>
              <a:rPr lang="en-US" dirty="0" err="1" smtClean="0"/>
              <a:t>Paramyxo</a:t>
            </a:r>
            <a:r>
              <a:rPr lang="en-US" dirty="0" smtClean="0"/>
              <a:t>      (</a:t>
            </a:r>
            <a:r>
              <a:rPr lang="en-US" dirty="0" err="1" smtClean="0"/>
              <a:t>ss</a:t>
            </a:r>
            <a:r>
              <a:rPr lang="en-US" dirty="0" smtClean="0"/>
              <a:t>,-)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50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857" y="0"/>
            <a:ext cx="9838660" cy="744279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	Families of Viruses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814" y="1371599"/>
            <a:ext cx="10866474" cy="4827181"/>
          </a:xfrm>
        </p:spPr>
        <p:txBody>
          <a:bodyPr/>
          <a:lstStyle/>
          <a:p>
            <a:pPr algn="l"/>
            <a:endParaRPr lang="en-US" dirty="0" smtClean="0"/>
          </a:p>
          <a:p>
            <a:pPr algn="l"/>
            <a:r>
              <a:rPr lang="en-US" dirty="0" smtClean="0"/>
              <a:t>	        </a:t>
            </a:r>
            <a:r>
              <a:rPr lang="en-US" sz="2800" b="1" u="sng" dirty="0" smtClean="0"/>
              <a:t>DNA</a:t>
            </a:r>
            <a:r>
              <a:rPr lang="en-US" sz="2800" dirty="0" smtClean="0"/>
              <a:t>			     </a:t>
            </a:r>
            <a:r>
              <a:rPr lang="en-US" sz="2800" b="1" u="sng" dirty="0" smtClean="0"/>
              <a:t>RNA</a:t>
            </a:r>
            <a:r>
              <a:rPr lang="en-US" sz="2800" dirty="0" smtClean="0"/>
              <a:t>		    </a:t>
            </a:r>
            <a:r>
              <a:rPr lang="en-US" sz="2800" b="1" u="sng" dirty="0" smtClean="0"/>
              <a:t>RNA</a:t>
            </a:r>
            <a:endParaRPr lang="en-US" dirty="0"/>
          </a:p>
          <a:p>
            <a:pPr algn="l"/>
            <a:r>
              <a:rPr lang="en-US" dirty="0" smtClean="0"/>
              <a:t>	Adenoviruses			</a:t>
            </a:r>
            <a:r>
              <a:rPr lang="en-US" dirty="0" err="1" smtClean="0"/>
              <a:t>Reoviruses</a:t>
            </a:r>
            <a:r>
              <a:rPr lang="en-US" dirty="0" smtClean="0"/>
              <a:t>		Retroviruses    (</a:t>
            </a:r>
            <a:r>
              <a:rPr lang="en-US" dirty="0" err="1" smtClean="0"/>
              <a:t>env</a:t>
            </a:r>
            <a:r>
              <a:rPr lang="en-US" dirty="0" smtClean="0"/>
              <a:t>)</a:t>
            </a:r>
          </a:p>
          <a:p>
            <a:pPr algn="l"/>
            <a:r>
              <a:rPr lang="en-US" dirty="0" smtClean="0"/>
              <a:t>	</a:t>
            </a:r>
            <a:r>
              <a:rPr lang="en-US" dirty="0" err="1" smtClean="0"/>
              <a:t>Papovaviruses</a:t>
            </a:r>
            <a:r>
              <a:rPr lang="en-US" dirty="0" smtClean="0"/>
              <a:t>			Picornaviruses		</a:t>
            </a:r>
            <a:r>
              <a:rPr lang="en-US" dirty="0" err="1" smtClean="0"/>
              <a:t>Bunyaviruses</a:t>
            </a:r>
            <a:r>
              <a:rPr lang="en-US" dirty="0" smtClean="0"/>
              <a:t>   (</a:t>
            </a:r>
            <a:r>
              <a:rPr lang="en-US" dirty="0" err="1" smtClean="0"/>
              <a:t>env</a:t>
            </a:r>
            <a:r>
              <a:rPr lang="en-US" dirty="0" smtClean="0"/>
              <a:t>)</a:t>
            </a:r>
          </a:p>
          <a:p>
            <a:pPr algn="l"/>
            <a:r>
              <a:rPr lang="en-US" dirty="0" smtClean="0"/>
              <a:t>	Papillomaviruses		Arenaviruses  (</a:t>
            </a:r>
            <a:r>
              <a:rPr lang="en-US" dirty="0" err="1" smtClean="0"/>
              <a:t>env</a:t>
            </a:r>
            <a:r>
              <a:rPr lang="en-US" dirty="0" smtClean="0"/>
              <a:t>)	Filoviruses        (</a:t>
            </a:r>
            <a:r>
              <a:rPr lang="en-US" dirty="0" err="1" smtClean="0"/>
              <a:t>env</a:t>
            </a:r>
            <a:r>
              <a:rPr lang="en-US" dirty="0" smtClean="0"/>
              <a:t>)</a:t>
            </a:r>
          </a:p>
          <a:p>
            <a:pPr algn="l"/>
            <a:r>
              <a:rPr lang="en-US" dirty="0" smtClean="0"/>
              <a:t>	Parvoviruses			</a:t>
            </a:r>
            <a:r>
              <a:rPr lang="en-US" dirty="0" err="1" smtClean="0"/>
              <a:t>Togaviruses</a:t>
            </a:r>
            <a:r>
              <a:rPr lang="en-US" dirty="0" smtClean="0"/>
              <a:t>   (</a:t>
            </a:r>
            <a:r>
              <a:rPr lang="en-US" dirty="0" err="1" smtClean="0"/>
              <a:t>env</a:t>
            </a:r>
            <a:r>
              <a:rPr lang="en-US" dirty="0" smtClean="0"/>
              <a:t>)	Coronaviruses  (</a:t>
            </a:r>
            <a:r>
              <a:rPr lang="en-US" dirty="0" err="1" smtClean="0"/>
              <a:t>env</a:t>
            </a:r>
            <a:r>
              <a:rPr lang="en-US" dirty="0" smtClean="0"/>
              <a:t>)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Herpesviruses	   (</a:t>
            </a:r>
            <a:r>
              <a:rPr lang="en-US" dirty="0" err="1" smtClean="0"/>
              <a:t>env</a:t>
            </a:r>
            <a:r>
              <a:rPr lang="en-US" dirty="0" smtClean="0"/>
              <a:t>)		</a:t>
            </a:r>
            <a:r>
              <a:rPr lang="en-US" dirty="0" err="1" smtClean="0"/>
              <a:t>Calciviruses</a:t>
            </a:r>
            <a:r>
              <a:rPr lang="en-US" dirty="0" smtClean="0"/>
              <a:t>		</a:t>
            </a:r>
            <a:r>
              <a:rPr lang="en-US" dirty="0" err="1" smtClean="0"/>
              <a:t>Astroviruses</a:t>
            </a:r>
            <a:endParaRPr lang="en-US" dirty="0" smtClean="0"/>
          </a:p>
          <a:p>
            <a:pPr algn="l"/>
            <a:r>
              <a:rPr lang="en-US" dirty="0"/>
              <a:t>	</a:t>
            </a:r>
            <a:r>
              <a:rPr lang="en-US" dirty="0" smtClean="0"/>
              <a:t>Poxviruses			</a:t>
            </a:r>
            <a:r>
              <a:rPr lang="en-US" dirty="0" err="1" smtClean="0"/>
              <a:t>Flaviviruses</a:t>
            </a:r>
            <a:r>
              <a:rPr lang="en-US" dirty="0" smtClean="0"/>
              <a:t>   (</a:t>
            </a:r>
            <a:r>
              <a:rPr lang="en-US" dirty="0" err="1" smtClean="0"/>
              <a:t>env</a:t>
            </a:r>
            <a:r>
              <a:rPr lang="en-US" dirty="0" smtClean="0"/>
              <a:t>)	</a:t>
            </a:r>
            <a:r>
              <a:rPr lang="en-US" dirty="0" err="1" smtClean="0"/>
              <a:t>Bornaviruses</a:t>
            </a:r>
            <a:r>
              <a:rPr lang="en-US" dirty="0" smtClean="0"/>
              <a:t>     (</a:t>
            </a:r>
            <a:r>
              <a:rPr lang="en-US" dirty="0" err="1" smtClean="0"/>
              <a:t>env</a:t>
            </a:r>
            <a:r>
              <a:rPr lang="en-US" dirty="0" smtClean="0"/>
              <a:t>)</a:t>
            </a:r>
          </a:p>
          <a:p>
            <a:pPr algn="l"/>
            <a:r>
              <a:rPr lang="en-US" dirty="0"/>
              <a:t>	</a:t>
            </a:r>
            <a:r>
              <a:rPr lang="en-US" dirty="0" err="1" smtClean="0"/>
              <a:t>Hepadnaviruses</a:t>
            </a:r>
            <a:r>
              <a:rPr lang="en-US" dirty="0" smtClean="0"/>
              <a:t>  (</a:t>
            </a:r>
            <a:r>
              <a:rPr lang="en-US" dirty="0" err="1" smtClean="0"/>
              <a:t>env</a:t>
            </a:r>
            <a:r>
              <a:rPr lang="en-US" dirty="0" smtClean="0"/>
              <a:t>)		</a:t>
            </a:r>
            <a:r>
              <a:rPr lang="en-US" dirty="0" err="1" smtClean="0"/>
              <a:t>Orthomyxo</a:t>
            </a:r>
            <a:r>
              <a:rPr lang="en-US" dirty="0" smtClean="0"/>
              <a:t>    (</a:t>
            </a:r>
            <a:r>
              <a:rPr lang="en-US" dirty="0" err="1" smtClean="0"/>
              <a:t>env</a:t>
            </a:r>
            <a:r>
              <a:rPr lang="en-US" dirty="0" smtClean="0"/>
              <a:t>)	</a:t>
            </a:r>
            <a:r>
              <a:rPr lang="en-US" dirty="0" err="1" smtClean="0"/>
              <a:t>Rhabdoviruses</a:t>
            </a:r>
            <a:r>
              <a:rPr lang="en-US" dirty="0" smtClean="0"/>
              <a:t>  (</a:t>
            </a:r>
            <a:r>
              <a:rPr lang="en-US" dirty="0" err="1" smtClean="0"/>
              <a:t>env</a:t>
            </a:r>
            <a:r>
              <a:rPr lang="en-US" dirty="0" smtClean="0"/>
              <a:t>)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				</a:t>
            </a:r>
            <a:r>
              <a:rPr lang="en-US" dirty="0" err="1" smtClean="0"/>
              <a:t>Paramyxo</a:t>
            </a:r>
            <a:r>
              <a:rPr lang="en-US" dirty="0" smtClean="0"/>
              <a:t>       (</a:t>
            </a:r>
            <a:r>
              <a:rPr lang="en-US" dirty="0" err="1" smtClean="0"/>
              <a:t>env</a:t>
            </a:r>
            <a:r>
              <a:rPr lang="en-US" dirty="0" smtClean="0"/>
              <a:t>)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43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1B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2819400" y="533400"/>
            <a:ext cx="6781800" cy="6019800"/>
            <a:chOff x="1608" y="1464"/>
            <a:chExt cx="2494" cy="2592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1608" y="1464"/>
              <a:ext cx="2494" cy="2592"/>
            </a:xfrm>
            <a:prstGeom prst="rect">
              <a:avLst/>
            </a:prstGeom>
            <a:solidFill>
              <a:schemeClr val="accent1"/>
            </a:solidFill>
            <a:ln w="762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/>
            </a:p>
          </p:txBody>
        </p:sp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>
              <a:lum bright="-14000" contras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18" b="9518"/>
            <a:stretch>
              <a:fillRect/>
            </a:stretch>
          </p:blipFill>
          <p:spPr bwMode="auto">
            <a:xfrm>
              <a:off x="1680" y="1536"/>
              <a:ext cx="2356" cy="2450"/>
            </a:xfrm>
            <a:prstGeom prst="rect">
              <a:avLst/>
            </a:prstGeom>
            <a:noFill/>
            <a:ln w="57150">
              <a:solidFill>
                <a:srgbClr val="3366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857" y="0"/>
            <a:ext cx="9838660" cy="744279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	Families of Viruses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814" y="1371599"/>
            <a:ext cx="10866474" cy="4827181"/>
          </a:xfrm>
          <a:solidFill>
            <a:srgbClr val="FFFFFF"/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l"/>
            <a:endParaRPr lang="en-US" dirty="0" smtClean="0"/>
          </a:p>
          <a:p>
            <a:pPr algn="l"/>
            <a:r>
              <a:rPr lang="en-US" dirty="0" smtClean="0"/>
              <a:t>	        </a:t>
            </a:r>
            <a:r>
              <a:rPr lang="en-US" sz="2800" b="1" u="sng" dirty="0" smtClean="0"/>
              <a:t>DNA</a:t>
            </a:r>
            <a:r>
              <a:rPr lang="en-US" sz="2800" dirty="0" smtClean="0"/>
              <a:t>			     </a:t>
            </a:r>
            <a:r>
              <a:rPr lang="en-US" sz="2800" b="1" u="sng" dirty="0" smtClean="0"/>
              <a:t>RNA</a:t>
            </a:r>
            <a:r>
              <a:rPr lang="en-US" sz="2800" dirty="0" smtClean="0"/>
              <a:t>		    </a:t>
            </a:r>
            <a:r>
              <a:rPr lang="en-US" sz="2800" b="1" u="sng" dirty="0" smtClean="0"/>
              <a:t>RNA</a:t>
            </a:r>
            <a:endParaRPr lang="en-US" dirty="0"/>
          </a:p>
          <a:p>
            <a:pPr algn="l"/>
            <a:r>
              <a:rPr lang="en-US" dirty="0" smtClean="0"/>
              <a:t>	Adenoviruses			</a:t>
            </a:r>
            <a:r>
              <a:rPr lang="en-US" dirty="0" err="1" smtClean="0"/>
              <a:t>Reoviruses</a:t>
            </a:r>
            <a:r>
              <a:rPr lang="en-US" dirty="0" smtClean="0"/>
              <a:t>		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Retroviruses    (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l"/>
            <a:r>
              <a:rPr lang="en-US" dirty="0" smtClean="0"/>
              <a:t>	</a:t>
            </a:r>
            <a:r>
              <a:rPr lang="en-US" dirty="0" err="1" smtClean="0"/>
              <a:t>Papovaviruses</a:t>
            </a:r>
            <a:r>
              <a:rPr lang="en-US" dirty="0" smtClean="0"/>
              <a:t>			Picornaviruses		</a:t>
            </a:r>
            <a:r>
              <a:rPr lang="en-US" dirty="0" err="1" smtClean="0"/>
              <a:t>Bunyaviruses</a:t>
            </a:r>
            <a:r>
              <a:rPr lang="en-US" dirty="0" smtClean="0"/>
              <a:t>   (</a:t>
            </a:r>
            <a:r>
              <a:rPr lang="en-US" dirty="0" err="1" smtClean="0"/>
              <a:t>env</a:t>
            </a:r>
            <a:r>
              <a:rPr lang="en-US" dirty="0" smtClean="0"/>
              <a:t>)</a:t>
            </a:r>
          </a:p>
          <a:p>
            <a:pPr algn="l"/>
            <a:r>
              <a:rPr lang="en-US" dirty="0" smtClean="0"/>
              <a:t>	Papillomaviruses		Arenaviruses  (</a:t>
            </a:r>
            <a:r>
              <a:rPr lang="en-US" dirty="0" err="1" smtClean="0"/>
              <a:t>env</a:t>
            </a:r>
            <a:r>
              <a:rPr lang="en-US" dirty="0" smtClean="0"/>
              <a:t>)	Filoviruses        (</a:t>
            </a:r>
            <a:r>
              <a:rPr lang="en-US" dirty="0" err="1" smtClean="0"/>
              <a:t>env</a:t>
            </a:r>
            <a:r>
              <a:rPr lang="en-US" dirty="0" smtClean="0"/>
              <a:t>)</a:t>
            </a:r>
          </a:p>
          <a:p>
            <a:pPr algn="l"/>
            <a:r>
              <a:rPr lang="en-US" dirty="0" smtClean="0"/>
              <a:t>	Parvoviruses			</a:t>
            </a:r>
            <a:r>
              <a:rPr lang="en-US" dirty="0" err="1" smtClean="0"/>
              <a:t>Togaviruses</a:t>
            </a:r>
            <a:r>
              <a:rPr lang="en-US" dirty="0" smtClean="0"/>
              <a:t>   (</a:t>
            </a:r>
            <a:r>
              <a:rPr lang="en-US" dirty="0" err="1" smtClean="0"/>
              <a:t>env</a:t>
            </a:r>
            <a:r>
              <a:rPr lang="en-US" dirty="0" smtClean="0"/>
              <a:t>)	Coronaviruses  (</a:t>
            </a:r>
            <a:r>
              <a:rPr lang="en-US" dirty="0" err="1" smtClean="0"/>
              <a:t>env</a:t>
            </a:r>
            <a:r>
              <a:rPr lang="en-US" dirty="0" smtClean="0"/>
              <a:t>)</a:t>
            </a:r>
          </a:p>
          <a:p>
            <a:pPr algn="l"/>
            <a:r>
              <a:rPr lang="en-US" dirty="0"/>
              <a:t>	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Herpesviruses	   (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	</a:t>
            </a:r>
            <a:r>
              <a:rPr lang="en-US" dirty="0" smtClean="0"/>
              <a:t>	</a:t>
            </a:r>
            <a:r>
              <a:rPr lang="en-US" dirty="0" err="1" smtClean="0"/>
              <a:t>Calciviruses</a:t>
            </a:r>
            <a:r>
              <a:rPr lang="en-US" dirty="0" smtClean="0"/>
              <a:t>		</a:t>
            </a:r>
            <a:r>
              <a:rPr lang="en-US" dirty="0" err="1" smtClean="0"/>
              <a:t>Astroviruses</a:t>
            </a:r>
            <a:endParaRPr lang="en-US" dirty="0" smtClean="0"/>
          </a:p>
          <a:p>
            <a:pPr algn="l"/>
            <a:r>
              <a:rPr lang="en-US" dirty="0"/>
              <a:t>	</a:t>
            </a:r>
            <a:r>
              <a:rPr lang="en-US" dirty="0" smtClean="0"/>
              <a:t>Poxviruses			</a:t>
            </a:r>
            <a:r>
              <a:rPr lang="en-US" dirty="0" err="1" smtClean="0"/>
              <a:t>Flaviviruses</a:t>
            </a:r>
            <a:r>
              <a:rPr lang="en-US" dirty="0" smtClean="0"/>
              <a:t>   (</a:t>
            </a:r>
            <a:r>
              <a:rPr lang="en-US" dirty="0" err="1" smtClean="0"/>
              <a:t>env</a:t>
            </a:r>
            <a:r>
              <a:rPr lang="en-US" dirty="0" smtClean="0"/>
              <a:t>)	</a:t>
            </a:r>
            <a:r>
              <a:rPr lang="en-US" dirty="0" err="1" smtClean="0"/>
              <a:t>Bornaviruses</a:t>
            </a:r>
            <a:r>
              <a:rPr lang="en-US" dirty="0" smtClean="0"/>
              <a:t>     (</a:t>
            </a:r>
            <a:r>
              <a:rPr lang="en-US" dirty="0" err="1" smtClean="0"/>
              <a:t>env</a:t>
            </a:r>
            <a:r>
              <a:rPr lang="en-US" dirty="0" smtClean="0"/>
              <a:t>)</a:t>
            </a:r>
          </a:p>
          <a:p>
            <a:pPr algn="l"/>
            <a:r>
              <a:rPr lang="en-US" dirty="0"/>
              <a:t>	</a:t>
            </a:r>
            <a:r>
              <a:rPr lang="en-US" dirty="0" err="1" smtClean="0"/>
              <a:t>Hepadnaviruses</a:t>
            </a:r>
            <a:r>
              <a:rPr lang="en-US" dirty="0" smtClean="0"/>
              <a:t>  (</a:t>
            </a:r>
            <a:r>
              <a:rPr lang="en-US" dirty="0" err="1" smtClean="0"/>
              <a:t>env</a:t>
            </a:r>
            <a:r>
              <a:rPr lang="en-US" dirty="0" smtClean="0"/>
              <a:t>)		</a:t>
            </a:r>
            <a:r>
              <a:rPr lang="en-US" dirty="0" err="1" smtClean="0"/>
              <a:t>Orthomyxo</a:t>
            </a:r>
            <a:r>
              <a:rPr lang="en-US" dirty="0" smtClean="0"/>
              <a:t>    (</a:t>
            </a:r>
            <a:r>
              <a:rPr lang="en-US" dirty="0" err="1" smtClean="0"/>
              <a:t>env</a:t>
            </a:r>
            <a:r>
              <a:rPr lang="en-US" dirty="0" smtClean="0"/>
              <a:t>)	</a:t>
            </a:r>
            <a:r>
              <a:rPr lang="en-US" dirty="0" err="1" smtClean="0"/>
              <a:t>Rhabdoviruses</a:t>
            </a:r>
            <a:r>
              <a:rPr lang="en-US" dirty="0" smtClean="0"/>
              <a:t>  (</a:t>
            </a:r>
            <a:r>
              <a:rPr lang="en-US" dirty="0" err="1" smtClean="0"/>
              <a:t>env</a:t>
            </a:r>
            <a:r>
              <a:rPr lang="en-US" dirty="0" smtClean="0"/>
              <a:t>)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				</a:t>
            </a:r>
            <a:r>
              <a:rPr lang="en-US" dirty="0" err="1" smtClean="0"/>
              <a:t>Paramyxo</a:t>
            </a:r>
            <a:r>
              <a:rPr lang="en-US" dirty="0" smtClean="0"/>
              <a:t>       (</a:t>
            </a:r>
            <a:r>
              <a:rPr lang="en-US" dirty="0" err="1" smtClean="0"/>
              <a:t>env</a:t>
            </a:r>
            <a:r>
              <a:rPr lang="en-US" dirty="0" smtClean="0"/>
              <a:t>)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59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609" y="148857"/>
            <a:ext cx="11024191" cy="1233376"/>
          </a:xfrm>
        </p:spPr>
        <p:txBody>
          <a:bodyPr/>
          <a:lstStyle/>
          <a:p>
            <a:r>
              <a:rPr lang="en-US" b="1" dirty="0" smtClean="0"/>
              <a:t>Acute  vs  Persisting Viruses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77926"/>
            <a:ext cx="10687493" cy="5082362"/>
          </a:xfrm>
        </p:spPr>
        <p:txBody>
          <a:bodyPr>
            <a:normAutofit lnSpcReduction="10000"/>
          </a:bodyPr>
          <a:lstStyle/>
          <a:p>
            <a:r>
              <a:rPr lang="en-US" sz="3600" b="1" dirty="0" smtClean="0"/>
              <a:t>Acute</a:t>
            </a:r>
          </a:p>
          <a:p>
            <a:pPr lvl="1"/>
            <a:r>
              <a:rPr lang="en-US" sz="3200" dirty="0" smtClean="0"/>
              <a:t>Most viruses are in this category</a:t>
            </a:r>
          </a:p>
          <a:p>
            <a:pPr lvl="1"/>
            <a:r>
              <a:rPr lang="en-US" sz="3200" dirty="0" smtClean="0"/>
              <a:t>Replicate as much as they can as fast as they can</a:t>
            </a:r>
          </a:p>
          <a:p>
            <a:pPr lvl="1"/>
            <a:r>
              <a:rPr lang="en-US" sz="3200" dirty="0" smtClean="0"/>
              <a:t>Outcomes: clearance by the immune system or death</a:t>
            </a:r>
          </a:p>
          <a:p>
            <a:pPr lvl="1"/>
            <a:r>
              <a:rPr lang="en-US" sz="3200" dirty="0" smtClean="0"/>
              <a:t>Their survival depends on the ability to spread from   	 	    one individual to another prior to immune clearance</a:t>
            </a:r>
          </a:p>
          <a:p>
            <a:r>
              <a:rPr lang="en-US" sz="3600" b="1" dirty="0" smtClean="0"/>
              <a:t>Persistent</a:t>
            </a:r>
          </a:p>
          <a:p>
            <a:pPr lvl="1"/>
            <a:r>
              <a:rPr lang="en-US" sz="3200" dirty="0"/>
              <a:t>S</a:t>
            </a:r>
            <a:r>
              <a:rPr lang="en-US" sz="3200" dirty="0" smtClean="0"/>
              <a:t>ix of the virus families are classically persistent </a:t>
            </a:r>
          </a:p>
          <a:p>
            <a:pPr lvl="1"/>
            <a:r>
              <a:rPr lang="en-US" sz="3200" dirty="0" smtClean="0"/>
              <a:t>They have evolved strategies to persist for the life of the infected individual</a:t>
            </a:r>
          </a:p>
          <a:p>
            <a:pPr lvl="1"/>
            <a:r>
              <a:rPr lang="en-US" sz="3200" dirty="0" smtClean="0"/>
              <a:t>Some are oncogenic (cause cancer)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91792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670" y="365125"/>
            <a:ext cx="10939130" cy="13255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An astounding fact:  </a:t>
            </a:r>
            <a:b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22% of cancers worldwide have a viral etiology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Persisting viruses often use a strategy of cell growth immortalization, 	cell growth transformation, to achieve life-long persistence</a:t>
            </a:r>
          </a:p>
          <a:p>
            <a:endParaRPr lang="en-US" dirty="0" smtClean="0"/>
          </a:p>
          <a:p>
            <a:r>
              <a:rPr lang="en-US" dirty="0" smtClean="0"/>
              <a:t>Viral-induced cell-growth transformation is an </a:t>
            </a:r>
            <a:r>
              <a:rPr lang="en-US" u="sng" dirty="0" smtClean="0"/>
              <a:t>initiating event</a:t>
            </a:r>
            <a:r>
              <a:rPr lang="en-US" dirty="0" smtClean="0"/>
              <a:t>; further mutations in the cellular genome can lead to a full-blown, growth-transformed cancer 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064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412" y="679449"/>
            <a:ext cx="4925176" cy="549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9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What are they ?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0989"/>
          </a:xfrm>
        </p:spPr>
        <p:txBody>
          <a:bodyPr/>
          <a:lstStyle/>
          <a:p>
            <a:endParaRPr lang="en-US" dirty="0" smtClean="0"/>
          </a:p>
          <a:p>
            <a:r>
              <a:rPr lang="en-US" sz="3600" dirty="0" smtClean="0"/>
              <a:t>Cervical carcinoma  - papillomavirus  - HPV 16&amp;18</a:t>
            </a:r>
          </a:p>
          <a:p>
            <a:r>
              <a:rPr lang="en-US" sz="3600" dirty="0" smtClean="0"/>
              <a:t>Adult T cell leukemia   – retrovirus      - HTLV</a:t>
            </a:r>
          </a:p>
          <a:p>
            <a:r>
              <a:rPr lang="en-US" sz="3600" dirty="0" err="1" smtClean="0"/>
              <a:t>Burkitt’s</a:t>
            </a:r>
            <a:r>
              <a:rPr lang="en-US" sz="3600" dirty="0" smtClean="0"/>
              <a:t> Lymphoma   - herpesvirus     - EBV</a:t>
            </a:r>
          </a:p>
          <a:p>
            <a:r>
              <a:rPr lang="en-US" sz="3600" dirty="0" smtClean="0"/>
              <a:t>Nasopharyngeal carcinoma –herpes   - EBV</a:t>
            </a:r>
          </a:p>
          <a:p>
            <a:r>
              <a:rPr lang="en-US" sz="3600" dirty="0" smtClean="0"/>
              <a:t>Hepatocellular carcinoma  -</a:t>
            </a:r>
            <a:r>
              <a:rPr lang="en-US" sz="3600" dirty="0" err="1" smtClean="0"/>
              <a:t>hepadna</a:t>
            </a:r>
            <a:r>
              <a:rPr lang="en-US" sz="3600" dirty="0" smtClean="0"/>
              <a:t>   -HBV and HCV  </a:t>
            </a:r>
          </a:p>
          <a:p>
            <a:r>
              <a:rPr lang="en-US" sz="3600" dirty="0" smtClean="0"/>
              <a:t>Kaposi’s sarcoma         - herpesvirus     -HHV-8 (KSHV)</a:t>
            </a:r>
          </a:p>
          <a:p>
            <a:r>
              <a:rPr lang="en-US" sz="3600" dirty="0" smtClean="0"/>
              <a:t>Pleural effusion lymphoma  -herpes    -HHV-8 (KSHV)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9177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874" y="365125"/>
            <a:ext cx="11002926" cy="1325563"/>
          </a:xfrm>
        </p:spPr>
        <p:txBody>
          <a:bodyPr/>
          <a:lstStyle/>
          <a:p>
            <a:r>
              <a:rPr lang="en-US" b="1" dirty="0" smtClean="0"/>
              <a:t>The Herpesvirus Family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050" y="2009553"/>
            <a:ext cx="10226749" cy="416741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Double-stranded DNA genome</a:t>
            </a:r>
          </a:p>
          <a:p>
            <a:r>
              <a:rPr lang="en-US" sz="3600" dirty="0" smtClean="0"/>
              <a:t>Genetically complex: 130,000 – 180,000 base pairs 	of DNA, enough to encode 80 – 120 proteins</a:t>
            </a:r>
          </a:p>
          <a:p>
            <a:r>
              <a:rPr lang="en-US" sz="3600" dirty="0" smtClean="0"/>
              <a:t>Enveloped</a:t>
            </a:r>
          </a:p>
          <a:p>
            <a:r>
              <a:rPr lang="en-US" sz="3600" dirty="0" smtClean="0"/>
              <a:t>Persistent  - once infected you are infected for life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97530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488" y="1105786"/>
            <a:ext cx="6539024" cy="448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579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Who am I?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Ronald C Desrosiers</a:t>
            </a:r>
          </a:p>
          <a:p>
            <a:r>
              <a:rPr lang="en-US" dirty="0" smtClean="0"/>
              <a:t>Professor of Pathology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University of Miami Miller School of </a:t>
            </a:r>
            <a:r>
              <a:rPr lang="en-US" dirty="0" err="1" smtClean="0"/>
              <a:t>Medicne</a:t>
            </a:r>
            <a:endParaRPr lang="en-US" dirty="0" smtClean="0"/>
          </a:p>
          <a:p>
            <a:r>
              <a:rPr lang="en-US" dirty="0" smtClean="0"/>
              <a:t>Research</a:t>
            </a:r>
          </a:p>
          <a:p>
            <a:pPr lvl="1"/>
            <a:r>
              <a:rPr lang="en-US" dirty="0" smtClean="0"/>
              <a:t>Strategies of AIDS Virus Replication and Persistence</a:t>
            </a:r>
          </a:p>
          <a:p>
            <a:pPr lvl="1"/>
            <a:r>
              <a:rPr lang="en-US" dirty="0" smtClean="0"/>
              <a:t>Strategies of Herpesvirus Replication and Persistence</a:t>
            </a:r>
          </a:p>
          <a:p>
            <a:pPr lvl="1"/>
            <a:r>
              <a:rPr lang="en-US" dirty="0" smtClean="0"/>
              <a:t>Vaccine development for AIDS                                                                            </a:t>
            </a:r>
          </a:p>
          <a:p>
            <a:r>
              <a:rPr lang="en-US" dirty="0" smtClean="0"/>
              <a:t>What am I doing here?</a:t>
            </a:r>
          </a:p>
        </p:txBody>
      </p:sp>
    </p:spTree>
    <p:extLst>
      <p:ext uri="{BB962C8B-B14F-4D97-AF65-F5344CB8AC3E}">
        <p14:creationId xmlns:p14="http://schemas.microsoft.com/office/powerpoint/2010/main" val="2846153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62200" y="304801"/>
            <a:ext cx="7772400" cy="1470025"/>
          </a:xfrm>
        </p:spPr>
        <p:txBody>
          <a:bodyPr/>
          <a:lstStyle/>
          <a:p>
            <a:r>
              <a:rPr lang="en-US" smtClean="0"/>
              <a:t>    Herpesvirus Family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1219200"/>
            <a:ext cx="7772400" cy="472440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2800"/>
              <a:t>Alpha</a:t>
            </a:r>
          </a:p>
          <a:p>
            <a:pPr algn="l">
              <a:lnSpc>
                <a:spcPct val="90000"/>
              </a:lnSpc>
            </a:pPr>
            <a:r>
              <a:rPr lang="en-US" sz="2800"/>
              <a:t>	herpes simplex virus (HSV 1 and 2)</a:t>
            </a:r>
          </a:p>
          <a:p>
            <a:pPr algn="l">
              <a:lnSpc>
                <a:spcPct val="90000"/>
              </a:lnSpc>
            </a:pPr>
            <a:r>
              <a:rPr lang="en-US" sz="2800"/>
              <a:t>	varicella zoster virus (VZV)</a:t>
            </a:r>
          </a:p>
          <a:p>
            <a:pPr algn="l">
              <a:lnSpc>
                <a:spcPct val="90000"/>
              </a:lnSpc>
            </a:pPr>
            <a:r>
              <a:rPr lang="en-US" sz="2800"/>
              <a:t>Beta</a:t>
            </a:r>
          </a:p>
          <a:p>
            <a:pPr algn="l">
              <a:lnSpc>
                <a:spcPct val="90000"/>
              </a:lnSpc>
            </a:pPr>
            <a:r>
              <a:rPr lang="en-US" sz="2800"/>
              <a:t>	cytomegalovirus (CMV)</a:t>
            </a:r>
          </a:p>
          <a:p>
            <a:pPr algn="l">
              <a:lnSpc>
                <a:spcPct val="90000"/>
              </a:lnSpc>
            </a:pPr>
            <a:r>
              <a:rPr lang="en-US" sz="2800"/>
              <a:t>	HHV-6</a:t>
            </a:r>
          </a:p>
          <a:p>
            <a:pPr algn="l">
              <a:lnSpc>
                <a:spcPct val="90000"/>
              </a:lnSpc>
            </a:pPr>
            <a:r>
              <a:rPr lang="en-US" sz="2800"/>
              <a:t>	HHV-7</a:t>
            </a:r>
          </a:p>
          <a:p>
            <a:pPr algn="l">
              <a:lnSpc>
                <a:spcPct val="90000"/>
              </a:lnSpc>
            </a:pPr>
            <a:r>
              <a:rPr lang="en-US" sz="2800"/>
              <a:t>Gamma-1</a:t>
            </a:r>
          </a:p>
          <a:p>
            <a:pPr algn="l">
              <a:lnSpc>
                <a:spcPct val="90000"/>
              </a:lnSpc>
            </a:pPr>
            <a:r>
              <a:rPr lang="en-US" sz="2800"/>
              <a:t>	Epstein Barr virus (EBV)</a:t>
            </a:r>
          </a:p>
          <a:p>
            <a:pPr algn="l">
              <a:lnSpc>
                <a:spcPct val="90000"/>
              </a:lnSpc>
            </a:pPr>
            <a:r>
              <a:rPr lang="en-US" sz="2800"/>
              <a:t>Gamma-2</a:t>
            </a:r>
          </a:p>
          <a:p>
            <a:pPr algn="l">
              <a:lnSpc>
                <a:spcPct val="90000"/>
              </a:lnSpc>
            </a:pPr>
            <a:r>
              <a:rPr lang="en-US" sz="2800"/>
              <a:t>	KSHV (HHV-8)</a:t>
            </a:r>
          </a:p>
          <a:p>
            <a:pPr algn="l">
              <a:lnSpc>
                <a:spcPct val="90000"/>
              </a:lnSpc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-76200"/>
            <a:ext cx="7772400" cy="76200"/>
          </a:xfrm>
        </p:spPr>
        <p:txBody>
          <a:bodyPr/>
          <a:lstStyle/>
          <a:p>
            <a:pPr eaLnBrk="1" hangingPunct="1"/>
            <a:endParaRPr lang="en-US" sz="3200"/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533400"/>
            <a:ext cx="8229600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3352800" y="2895600"/>
          <a:ext cx="5473700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Document" r:id="rId4" imgW="5473387" imgH="3810022" progId="Word.Document.8">
                  <p:embed/>
                </p:oleObj>
              </mc:Choice>
              <mc:Fallback>
                <p:oleObj name="Document" r:id="rId4" imgW="5473387" imgH="381002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895600"/>
                        <a:ext cx="5473700" cy="381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73887"/>
          </a:xfrm>
        </p:spPr>
        <p:txBody>
          <a:bodyPr/>
          <a:lstStyle/>
          <a:p>
            <a:r>
              <a:rPr lang="en-US" b="1" dirty="0" smtClean="0"/>
              <a:t>Herpesvirus lytic life cycle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4885" y="1233377"/>
            <a:ext cx="7622438" cy="542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850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/>
          <p:cNvSpPr/>
          <p:nvPr/>
        </p:nvSpPr>
        <p:spPr>
          <a:xfrm rot="10800000">
            <a:off x="6553200" y="5105400"/>
            <a:ext cx="1752600" cy="533400"/>
          </a:xfrm>
          <a:prstGeom prst="rightArrow">
            <a:avLst/>
          </a:prstGeom>
          <a:solidFill>
            <a:srgbClr val="FFFF00">
              <a:alpha val="29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195" name="Group 12"/>
          <p:cNvGrpSpPr>
            <a:grpSpLocks/>
          </p:cNvGrpSpPr>
          <p:nvPr/>
        </p:nvGrpSpPr>
        <p:grpSpPr bwMode="auto">
          <a:xfrm>
            <a:off x="0" y="598488"/>
            <a:ext cx="7696200" cy="5699125"/>
            <a:chOff x="381000" y="685800"/>
            <a:chExt cx="7696201" cy="5699713"/>
          </a:xfrm>
        </p:grpSpPr>
        <p:pic>
          <p:nvPicPr>
            <p:cNvPr id="8197" name="Picture 1" descr="rRRV-SIvnf7-d5-16.5Kxa.t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798344" y="106657"/>
              <a:ext cx="569971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8" name="TextBox 6"/>
            <p:cNvSpPr txBox="1">
              <a:spLocks noChangeArrowheads="1"/>
            </p:cNvSpPr>
            <p:nvPr/>
          </p:nvSpPr>
          <p:spPr bwMode="auto">
            <a:xfrm>
              <a:off x="5105400" y="5181601"/>
              <a:ext cx="1676400" cy="307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400">
                  <a:solidFill>
                    <a:prstClr val="black"/>
                  </a:solidFill>
                  <a:latin typeface="Arial Black" panose="020B0A04020102020204" pitchFamily="34" charset="0"/>
                </a:rPr>
                <a:t>Immature rRRV</a:t>
              </a:r>
            </a:p>
          </p:txBody>
        </p:sp>
        <p:grpSp>
          <p:nvGrpSpPr>
            <p:cNvPr id="8199" name="Group 10"/>
            <p:cNvGrpSpPr>
              <a:grpSpLocks/>
            </p:cNvGrpSpPr>
            <p:nvPr/>
          </p:nvGrpSpPr>
          <p:grpSpPr bwMode="auto">
            <a:xfrm>
              <a:off x="381000" y="1828920"/>
              <a:ext cx="1828800" cy="914495"/>
              <a:chOff x="304800" y="1828889"/>
              <a:chExt cx="1600200" cy="685871"/>
            </a:xfrm>
          </p:grpSpPr>
          <p:sp>
            <p:nvSpPr>
              <p:cNvPr id="3" name="Right Arrow 2"/>
              <p:cNvSpPr/>
              <p:nvPr/>
            </p:nvSpPr>
            <p:spPr>
              <a:xfrm>
                <a:off x="304800" y="1828889"/>
                <a:ext cx="1600200" cy="685871"/>
              </a:xfrm>
              <a:prstGeom prst="rightArrow">
                <a:avLst/>
              </a:prstGeom>
              <a:solidFill>
                <a:schemeClr val="accent1">
                  <a:lumMod val="75000"/>
                  <a:alpha val="46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201" name="TextBox 8"/>
              <p:cNvSpPr txBox="1">
                <a:spLocks noChangeArrowheads="1"/>
              </p:cNvSpPr>
              <p:nvPr/>
            </p:nvSpPr>
            <p:spPr bwMode="auto">
              <a:xfrm>
                <a:off x="304800" y="1981201"/>
                <a:ext cx="1600200" cy="3924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400">
                    <a:solidFill>
                      <a:prstClr val="black"/>
                    </a:solidFill>
                    <a:latin typeface="Arial Black" panose="020B0A04020102020204" pitchFamily="34" charset="0"/>
                  </a:rPr>
                  <a:t>Immature viral particles</a:t>
                </a:r>
              </a:p>
            </p:txBody>
          </p:sp>
        </p:grpSp>
      </p:grpSp>
      <p:sp>
        <p:nvSpPr>
          <p:cNvPr id="8196" name="TextBox 11"/>
          <p:cNvSpPr txBox="1">
            <a:spLocks noChangeArrowheads="1"/>
          </p:cNvSpPr>
          <p:nvPr/>
        </p:nvSpPr>
        <p:spPr bwMode="auto">
          <a:xfrm>
            <a:off x="2209800" y="228600"/>
            <a:ext cx="2895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prstClr val="black"/>
                </a:solidFill>
              </a:rPr>
              <a:t>rRRV-SIvnf7-day5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9201" y="1195823"/>
            <a:ext cx="2234100" cy="400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Retrovirus Family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Single-stranded (+) RNA genome</a:t>
            </a:r>
          </a:p>
          <a:p>
            <a:r>
              <a:rPr lang="en-US" dirty="0" smtClean="0"/>
              <a:t>7-10 </a:t>
            </a:r>
            <a:r>
              <a:rPr lang="en-US" dirty="0" err="1" smtClean="0"/>
              <a:t>kilobases</a:t>
            </a:r>
            <a:r>
              <a:rPr lang="en-US" dirty="0" smtClean="0"/>
              <a:t> of genetic information</a:t>
            </a:r>
          </a:p>
          <a:p>
            <a:r>
              <a:rPr lang="en-US" dirty="0" smtClean="0"/>
              <a:t>As few as 3, as many as 9, viral-encoded proteins</a:t>
            </a:r>
          </a:p>
          <a:p>
            <a:r>
              <a:rPr lang="en-US" dirty="0" smtClean="0"/>
              <a:t>Enveloped</a:t>
            </a:r>
          </a:p>
          <a:p>
            <a:r>
              <a:rPr lang="en-US" dirty="0" smtClean="0"/>
              <a:t>persistent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6617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1B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2819400" y="533400"/>
            <a:ext cx="6781800" cy="6019800"/>
            <a:chOff x="1608" y="1464"/>
            <a:chExt cx="2494" cy="2592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1608" y="1464"/>
              <a:ext cx="2494" cy="2592"/>
            </a:xfrm>
            <a:prstGeom prst="rect">
              <a:avLst/>
            </a:prstGeom>
            <a:solidFill>
              <a:schemeClr val="accent1"/>
            </a:solidFill>
            <a:ln w="762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/>
            </a:p>
          </p:txBody>
        </p:sp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>
              <a:lum bright="-14000" contras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18" b="9518"/>
            <a:stretch>
              <a:fillRect/>
            </a:stretch>
          </p:blipFill>
          <p:spPr bwMode="auto">
            <a:xfrm>
              <a:off x="1680" y="1536"/>
              <a:ext cx="2356" cy="2450"/>
            </a:xfrm>
            <a:prstGeom prst="rect">
              <a:avLst/>
            </a:prstGeom>
            <a:noFill/>
            <a:ln w="57150">
              <a:solidFill>
                <a:srgbClr val="3366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8988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108" y="563526"/>
            <a:ext cx="6952418" cy="56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237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587" y="234949"/>
            <a:ext cx="7260826" cy="638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142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human retroviruses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815084" cy="4351338"/>
          </a:xfrm>
        </p:spPr>
        <p:txBody>
          <a:bodyPr/>
          <a:lstStyle/>
          <a:p>
            <a:r>
              <a:rPr lang="en-US" dirty="0" smtClean="0"/>
              <a:t>  Human T-cell Leukemia Virus   - HTLV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discovered in 1979-80 </a:t>
            </a:r>
            <a:r>
              <a:rPr lang="en-US" dirty="0" err="1" smtClean="0"/>
              <a:t>Poiesz</a:t>
            </a:r>
            <a:r>
              <a:rPr lang="en-US" dirty="0" smtClean="0"/>
              <a:t> et al (Gallo)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 delta retrovirus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   Human immunodeficiency virus  - HIV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discovered in 1983-84  Barre-</a:t>
            </a:r>
            <a:r>
              <a:rPr lang="en-US" dirty="0" err="1" smtClean="0"/>
              <a:t>Sinoussi</a:t>
            </a:r>
            <a:r>
              <a:rPr lang="en-US" dirty="0" smtClean="0"/>
              <a:t> and </a:t>
            </a:r>
            <a:r>
              <a:rPr lang="en-US" dirty="0" err="1" smtClean="0"/>
              <a:t>Montagnier</a:t>
            </a:r>
            <a:r>
              <a:rPr lang="en-US" dirty="0" smtClean="0"/>
              <a:t>  (Gallo)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 </a:t>
            </a:r>
            <a:r>
              <a:rPr lang="en-US" dirty="0" err="1" smtClean="0"/>
              <a:t>lentivrus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5513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624" y="438149"/>
            <a:ext cx="6600751" cy="598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240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Question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solidFill>
                  <a:srgbClr val="00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of the following is an important factor for the classification of a virus within the 22 families of mammalian viruses</a:t>
            </a:r>
            <a:r>
              <a:rPr lang="en-US" dirty="0" smtClean="0">
                <a:solidFill>
                  <a:srgbClr val="00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dirty="0">
              <a:solidFill>
                <a:srgbClr val="0033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2800" dirty="0">
                <a:solidFill>
                  <a:srgbClr val="00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nature of the disease that it causes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2800" dirty="0">
                <a:solidFill>
                  <a:srgbClr val="00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whether RNA or DNA is the genetic material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2800" dirty="0">
                <a:solidFill>
                  <a:srgbClr val="00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size of the viral-encoded envelope protein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2800" dirty="0">
                <a:solidFill>
                  <a:srgbClr val="00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of the above 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US" sz="2800" dirty="0">
                <a:solidFill>
                  <a:srgbClr val="00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none of the above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2312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437" y="988828"/>
            <a:ext cx="10239154" cy="384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13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698" y="1"/>
            <a:ext cx="77133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46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7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22" name="Group 2"/>
          <p:cNvGrpSpPr>
            <a:grpSpLocks/>
          </p:cNvGrpSpPr>
          <p:nvPr/>
        </p:nvGrpSpPr>
        <p:grpSpPr bwMode="auto">
          <a:xfrm>
            <a:off x="3235325" y="1279525"/>
            <a:ext cx="6477000" cy="4495800"/>
            <a:chOff x="420" y="864"/>
            <a:chExt cx="4080" cy="2832"/>
          </a:xfrm>
        </p:grpSpPr>
        <p:sp>
          <p:nvSpPr>
            <p:cNvPr id="133123" name="Line 3"/>
            <p:cNvSpPr>
              <a:spLocks noChangeShapeType="1"/>
            </p:cNvSpPr>
            <p:nvPr/>
          </p:nvSpPr>
          <p:spPr bwMode="auto">
            <a:xfrm>
              <a:off x="432" y="864"/>
              <a:ext cx="0" cy="283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FFFFF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133124" name="Line 4"/>
            <p:cNvSpPr>
              <a:spLocks noChangeShapeType="1"/>
            </p:cNvSpPr>
            <p:nvPr/>
          </p:nvSpPr>
          <p:spPr bwMode="auto">
            <a:xfrm>
              <a:off x="420" y="3696"/>
              <a:ext cx="4080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FFFFF"/>
                </a:solidFill>
                <a:latin typeface="Book Antiqua" panose="02040602050305030304" pitchFamily="18" charset="0"/>
              </a:endParaRPr>
            </a:p>
          </p:txBody>
        </p:sp>
      </p:grpSp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5162550" y="6192839"/>
            <a:ext cx="2527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FFFF"/>
                </a:solidFill>
                <a:ea typeface="ＭＳ Ｐゴシック" panose="020B0600070205080204" pitchFamily="34" charset="-128"/>
              </a:rPr>
              <a:t>Weeks post infection</a:t>
            </a:r>
            <a:endParaRPr lang="en-US" altLang="en-US" sz="240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3126" name="Line 6"/>
          <p:cNvSpPr>
            <a:spLocks noChangeShapeType="1"/>
          </p:cNvSpPr>
          <p:nvPr/>
        </p:nvSpPr>
        <p:spPr bwMode="auto">
          <a:xfrm>
            <a:off x="4716463" y="5673725"/>
            <a:ext cx="0" cy="2032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  <a:latin typeface="Book Antiqua" panose="02040602050305030304" pitchFamily="18" charset="0"/>
            </a:endParaRPr>
          </a:p>
        </p:txBody>
      </p:sp>
      <p:sp>
        <p:nvSpPr>
          <p:cNvPr id="133127" name="Line 7"/>
          <p:cNvSpPr>
            <a:spLocks noChangeShapeType="1"/>
          </p:cNvSpPr>
          <p:nvPr/>
        </p:nvSpPr>
        <p:spPr bwMode="auto">
          <a:xfrm>
            <a:off x="5788025" y="5673725"/>
            <a:ext cx="0" cy="2032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  <a:latin typeface="Book Antiqua" panose="02040602050305030304" pitchFamily="18" charset="0"/>
            </a:endParaRPr>
          </a:p>
        </p:txBody>
      </p:sp>
      <p:sp>
        <p:nvSpPr>
          <p:cNvPr id="133128" name="Line 8"/>
          <p:cNvSpPr>
            <a:spLocks noChangeShapeType="1"/>
          </p:cNvSpPr>
          <p:nvPr/>
        </p:nvSpPr>
        <p:spPr bwMode="auto">
          <a:xfrm>
            <a:off x="8023225" y="5673725"/>
            <a:ext cx="0" cy="2032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  <a:latin typeface="Book Antiqua" panose="02040602050305030304" pitchFamily="18" charset="0"/>
            </a:endParaRPr>
          </a:p>
        </p:txBody>
      </p:sp>
      <p:sp>
        <p:nvSpPr>
          <p:cNvPr id="133129" name="Text Box 9"/>
          <p:cNvSpPr txBox="1">
            <a:spLocks noChangeArrowheads="1"/>
          </p:cNvSpPr>
          <p:nvPr/>
        </p:nvSpPr>
        <p:spPr bwMode="auto">
          <a:xfrm>
            <a:off x="5645150" y="5895976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  <a:ea typeface="ＭＳ Ｐゴシック" panose="020B0600070205080204" pitchFamily="34" charset="-128"/>
              </a:rPr>
              <a:t>20</a:t>
            </a:r>
          </a:p>
        </p:txBody>
      </p:sp>
      <p:sp>
        <p:nvSpPr>
          <p:cNvPr id="133130" name="Text Box 10"/>
          <p:cNvSpPr txBox="1">
            <a:spLocks noChangeArrowheads="1"/>
          </p:cNvSpPr>
          <p:nvPr/>
        </p:nvSpPr>
        <p:spPr bwMode="auto">
          <a:xfrm>
            <a:off x="4560888" y="5895976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  <a:ea typeface="ＭＳ Ｐゴシック" panose="020B0600070205080204" pitchFamily="34" charset="-128"/>
              </a:rPr>
              <a:t>2</a:t>
            </a:r>
          </a:p>
        </p:txBody>
      </p:sp>
      <p:sp>
        <p:nvSpPr>
          <p:cNvPr id="133131" name="Text Box 11"/>
          <p:cNvSpPr txBox="1">
            <a:spLocks noChangeArrowheads="1"/>
          </p:cNvSpPr>
          <p:nvPr/>
        </p:nvSpPr>
        <p:spPr bwMode="auto">
          <a:xfrm>
            <a:off x="7847013" y="5895976"/>
            <a:ext cx="56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  <a:ea typeface="ＭＳ Ｐゴシック" panose="020B0600070205080204" pitchFamily="34" charset="-128"/>
              </a:rPr>
              <a:t>200</a:t>
            </a:r>
          </a:p>
        </p:txBody>
      </p:sp>
      <p:sp>
        <p:nvSpPr>
          <p:cNvPr id="133132" name="Text Box 12"/>
          <p:cNvSpPr txBox="1">
            <a:spLocks noChangeArrowheads="1"/>
          </p:cNvSpPr>
          <p:nvPr/>
        </p:nvSpPr>
        <p:spPr bwMode="auto">
          <a:xfrm>
            <a:off x="2735264" y="4913313"/>
            <a:ext cx="523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  <a:ea typeface="ＭＳ Ｐゴシック" panose="020B0600070205080204" pitchFamily="34" charset="-128"/>
              </a:rPr>
              <a:t>10</a:t>
            </a:r>
            <a:r>
              <a:rPr lang="en-US" altLang="en-US" baseline="30000">
                <a:solidFill>
                  <a:srgbClr val="FFFFFF"/>
                </a:solidFill>
                <a:ea typeface="ＭＳ Ｐゴシック" panose="020B0600070205080204" pitchFamily="34" charset="-128"/>
              </a:rPr>
              <a:t>2</a:t>
            </a:r>
            <a:endParaRPr lang="en-US" altLang="en-US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3133" name="Text Box 13"/>
          <p:cNvSpPr txBox="1">
            <a:spLocks noChangeArrowheads="1"/>
          </p:cNvSpPr>
          <p:nvPr/>
        </p:nvSpPr>
        <p:spPr bwMode="auto">
          <a:xfrm>
            <a:off x="2735264" y="3973513"/>
            <a:ext cx="523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  <a:ea typeface="ＭＳ Ｐゴシック" panose="020B0600070205080204" pitchFamily="34" charset="-128"/>
              </a:rPr>
              <a:t>10</a:t>
            </a:r>
            <a:r>
              <a:rPr lang="en-US" altLang="en-US" baseline="30000">
                <a:solidFill>
                  <a:srgbClr val="FFFFFF"/>
                </a:solidFill>
                <a:ea typeface="ＭＳ Ｐゴシック" panose="020B0600070205080204" pitchFamily="34" charset="-128"/>
              </a:rPr>
              <a:t>4</a:t>
            </a:r>
            <a:endParaRPr lang="en-US" altLang="en-US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3134" name="Text Box 14"/>
          <p:cNvSpPr txBox="1">
            <a:spLocks noChangeArrowheads="1"/>
          </p:cNvSpPr>
          <p:nvPr/>
        </p:nvSpPr>
        <p:spPr bwMode="auto">
          <a:xfrm>
            <a:off x="2735264" y="3113088"/>
            <a:ext cx="523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  <a:ea typeface="ＭＳ Ｐゴシック" panose="020B0600070205080204" pitchFamily="34" charset="-128"/>
              </a:rPr>
              <a:t>10</a:t>
            </a:r>
            <a:r>
              <a:rPr lang="en-US" altLang="en-US" baseline="30000">
                <a:solidFill>
                  <a:srgbClr val="FFFFFF"/>
                </a:solidFill>
                <a:ea typeface="ＭＳ Ｐゴシック" panose="020B0600070205080204" pitchFamily="34" charset="-128"/>
              </a:rPr>
              <a:t>5</a:t>
            </a:r>
            <a:endParaRPr lang="en-US" altLang="en-US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3135" name="Text Box 15"/>
          <p:cNvSpPr txBox="1">
            <a:spLocks noChangeArrowheads="1"/>
          </p:cNvSpPr>
          <p:nvPr/>
        </p:nvSpPr>
        <p:spPr bwMode="auto">
          <a:xfrm>
            <a:off x="2735264" y="2051051"/>
            <a:ext cx="523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  <a:ea typeface="ＭＳ Ｐゴシック" panose="020B0600070205080204" pitchFamily="34" charset="-128"/>
              </a:rPr>
              <a:t>10</a:t>
            </a:r>
            <a:r>
              <a:rPr lang="en-US" altLang="en-US" baseline="30000">
                <a:solidFill>
                  <a:srgbClr val="FFFFFF"/>
                </a:solidFill>
                <a:ea typeface="ＭＳ Ｐゴシック" panose="020B0600070205080204" pitchFamily="34" charset="-128"/>
              </a:rPr>
              <a:t>7</a:t>
            </a:r>
            <a:endParaRPr lang="en-US" altLang="en-US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3136" name="Text Box 16"/>
          <p:cNvSpPr txBox="1">
            <a:spLocks noChangeArrowheads="1"/>
          </p:cNvSpPr>
          <p:nvPr/>
        </p:nvSpPr>
        <p:spPr bwMode="auto">
          <a:xfrm>
            <a:off x="2230438" y="266700"/>
            <a:ext cx="78935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FF00"/>
                </a:solidFill>
                <a:ea typeface="ＭＳ Ｐゴシック" panose="020B0600070205080204" pitchFamily="34" charset="-128"/>
              </a:rPr>
              <a:t>HIV Replication is Persistent and Unrelenting</a:t>
            </a:r>
          </a:p>
        </p:txBody>
      </p:sp>
      <p:sp>
        <p:nvSpPr>
          <p:cNvPr id="133137" name="Line 17"/>
          <p:cNvSpPr>
            <a:spLocks noChangeShapeType="1"/>
          </p:cNvSpPr>
          <p:nvPr/>
        </p:nvSpPr>
        <p:spPr bwMode="auto">
          <a:xfrm>
            <a:off x="6550025" y="2532064"/>
            <a:ext cx="0" cy="87153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  <a:latin typeface="Book Antiqua" panose="02040602050305030304" pitchFamily="18" charset="0"/>
            </a:endParaRPr>
          </a:p>
        </p:txBody>
      </p:sp>
      <p:sp>
        <p:nvSpPr>
          <p:cNvPr id="133138" name="Text Box 18"/>
          <p:cNvSpPr txBox="1">
            <a:spLocks noChangeArrowheads="1"/>
          </p:cNvSpPr>
          <p:nvPr/>
        </p:nvSpPr>
        <p:spPr bwMode="auto">
          <a:xfrm>
            <a:off x="8015288" y="3114676"/>
            <a:ext cx="1060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  <a:ea typeface="ＭＳ Ｐゴシック" panose="020B0600070205080204" pitchFamily="34" charset="-128"/>
              </a:rPr>
              <a:t>no Haart</a:t>
            </a:r>
          </a:p>
        </p:txBody>
      </p:sp>
      <p:sp>
        <p:nvSpPr>
          <p:cNvPr id="133139" name="Text Box 19"/>
          <p:cNvSpPr txBox="1">
            <a:spLocks noChangeArrowheads="1"/>
          </p:cNvSpPr>
          <p:nvPr/>
        </p:nvSpPr>
        <p:spPr bwMode="auto">
          <a:xfrm>
            <a:off x="6889750" y="4371976"/>
            <a:ext cx="1212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  <a:ea typeface="ＭＳ Ｐゴシック" panose="020B0600070205080204" pitchFamily="34" charset="-128"/>
              </a:rPr>
              <a:t>with Haart</a:t>
            </a:r>
          </a:p>
        </p:txBody>
      </p:sp>
      <p:sp>
        <p:nvSpPr>
          <p:cNvPr id="133140" name="Text Box 20"/>
          <p:cNvSpPr txBox="1">
            <a:spLocks noChangeArrowheads="1"/>
          </p:cNvSpPr>
          <p:nvPr/>
        </p:nvSpPr>
        <p:spPr bwMode="auto">
          <a:xfrm>
            <a:off x="1687825" y="3203575"/>
            <a:ext cx="105189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FFFFFF"/>
                </a:solidFill>
                <a:ea typeface="ＭＳ Ｐゴシック" panose="020B0600070205080204" pitchFamily="34" charset="-128"/>
              </a:rPr>
              <a:t>HIV virions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FFFFFF"/>
                </a:solidFill>
                <a:ea typeface="ＭＳ Ｐゴシック" panose="020B0600070205080204" pitchFamily="34" charset="-128"/>
              </a:rPr>
              <a:t>per ml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FFFFFF"/>
                </a:solidFill>
                <a:ea typeface="ＭＳ Ｐゴシック" panose="020B0600070205080204" pitchFamily="34" charset="-128"/>
              </a:rPr>
              <a:t>plasma</a:t>
            </a:r>
            <a:endParaRPr lang="en-US" altLang="en-US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3141" name="Line 21"/>
          <p:cNvSpPr>
            <a:spLocks noChangeShapeType="1"/>
          </p:cNvSpPr>
          <p:nvPr/>
        </p:nvSpPr>
        <p:spPr bwMode="auto">
          <a:xfrm rot="-5400000">
            <a:off x="3271838" y="2139950"/>
            <a:ext cx="0" cy="2032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  <a:latin typeface="Book Antiqua" panose="02040602050305030304" pitchFamily="18" charset="0"/>
            </a:endParaRPr>
          </a:p>
        </p:txBody>
      </p:sp>
      <p:sp>
        <p:nvSpPr>
          <p:cNvPr id="133142" name="Line 22"/>
          <p:cNvSpPr>
            <a:spLocks noChangeShapeType="1"/>
          </p:cNvSpPr>
          <p:nvPr/>
        </p:nvSpPr>
        <p:spPr bwMode="auto">
          <a:xfrm rot="-5400000">
            <a:off x="3271838" y="3219450"/>
            <a:ext cx="0" cy="2032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  <a:latin typeface="Book Antiqua" panose="02040602050305030304" pitchFamily="18" charset="0"/>
            </a:endParaRPr>
          </a:p>
        </p:txBody>
      </p:sp>
      <p:sp>
        <p:nvSpPr>
          <p:cNvPr id="133143" name="Line 23"/>
          <p:cNvSpPr>
            <a:spLocks noChangeShapeType="1"/>
          </p:cNvSpPr>
          <p:nvPr/>
        </p:nvSpPr>
        <p:spPr bwMode="auto">
          <a:xfrm rot="-5400000">
            <a:off x="3271838" y="4087813"/>
            <a:ext cx="0" cy="2032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  <a:latin typeface="Book Antiqua" panose="02040602050305030304" pitchFamily="18" charset="0"/>
            </a:endParaRPr>
          </a:p>
        </p:txBody>
      </p:sp>
      <p:sp>
        <p:nvSpPr>
          <p:cNvPr id="133144" name="Line 24"/>
          <p:cNvSpPr>
            <a:spLocks noChangeShapeType="1"/>
          </p:cNvSpPr>
          <p:nvPr/>
        </p:nvSpPr>
        <p:spPr bwMode="auto">
          <a:xfrm rot="-5400000">
            <a:off x="3271838" y="5010150"/>
            <a:ext cx="0" cy="2032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  <a:latin typeface="Book Antiqua" panose="02040602050305030304" pitchFamily="18" charset="0"/>
            </a:endParaRPr>
          </a:p>
        </p:txBody>
      </p:sp>
      <p:sp>
        <p:nvSpPr>
          <p:cNvPr id="133145" name="Freeform 25"/>
          <p:cNvSpPr>
            <a:spLocks/>
          </p:cNvSpPr>
          <p:nvPr/>
        </p:nvSpPr>
        <p:spPr bwMode="auto">
          <a:xfrm>
            <a:off x="6578600" y="3665539"/>
            <a:ext cx="2032000" cy="1900237"/>
          </a:xfrm>
          <a:custGeom>
            <a:avLst/>
            <a:gdLst>
              <a:gd name="T0" fmla="*/ 0 w 1280"/>
              <a:gd name="T1" fmla="*/ 0 h 1197"/>
              <a:gd name="T2" fmla="*/ 69 w 1280"/>
              <a:gd name="T3" fmla="*/ 336 h 1197"/>
              <a:gd name="T4" fmla="*/ 133 w 1280"/>
              <a:gd name="T5" fmla="*/ 555 h 1197"/>
              <a:gd name="T6" fmla="*/ 219 w 1280"/>
              <a:gd name="T7" fmla="*/ 806 h 1197"/>
              <a:gd name="T8" fmla="*/ 357 w 1280"/>
              <a:gd name="T9" fmla="*/ 1120 h 1197"/>
              <a:gd name="T10" fmla="*/ 501 w 1280"/>
              <a:gd name="T11" fmla="*/ 1184 h 1197"/>
              <a:gd name="T12" fmla="*/ 672 w 1280"/>
              <a:gd name="T13" fmla="*/ 1195 h 1197"/>
              <a:gd name="T14" fmla="*/ 1035 w 1280"/>
              <a:gd name="T15" fmla="*/ 1195 h 1197"/>
              <a:gd name="T16" fmla="*/ 1280 w 1280"/>
              <a:gd name="T17" fmla="*/ 1195 h 1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80" h="1197">
                <a:moveTo>
                  <a:pt x="0" y="0"/>
                </a:moveTo>
                <a:cubicBezTo>
                  <a:pt x="23" y="122"/>
                  <a:pt x="47" y="244"/>
                  <a:pt x="69" y="336"/>
                </a:cubicBezTo>
                <a:cubicBezTo>
                  <a:pt x="91" y="428"/>
                  <a:pt x="108" y="477"/>
                  <a:pt x="133" y="555"/>
                </a:cubicBezTo>
                <a:cubicBezTo>
                  <a:pt x="158" y="633"/>
                  <a:pt x="182" y="712"/>
                  <a:pt x="219" y="806"/>
                </a:cubicBezTo>
                <a:cubicBezTo>
                  <a:pt x="256" y="900"/>
                  <a:pt x="310" y="1057"/>
                  <a:pt x="357" y="1120"/>
                </a:cubicBezTo>
                <a:cubicBezTo>
                  <a:pt x="404" y="1183"/>
                  <a:pt x="449" y="1172"/>
                  <a:pt x="501" y="1184"/>
                </a:cubicBezTo>
                <a:cubicBezTo>
                  <a:pt x="553" y="1196"/>
                  <a:pt x="583" y="1193"/>
                  <a:pt x="672" y="1195"/>
                </a:cubicBezTo>
                <a:cubicBezTo>
                  <a:pt x="761" y="1197"/>
                  <a:pt x="934" y="1195"/>
                  <a:pt x="1035" y="1195"/>
                </a:cubicBezTo>
                <a:cubicBezTo>
                  <a:pt x="1136" y="1195"/>
                  <a:pt x="1208" y="1195"/>
                  <a:pt x="1280" y="1195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  <a:latin typeface="Book Antiqua" panose="02040602050305030304" pitchFamily="18" charset="0"/>
            </a:endParaRPr>
          </a:p>
        </p:txBody>
      </p:sp>
      <p:sp>
        <p:nvSpPr>
          <p:cNvPr id="133146" name="Freeform 26"/>
          <p:cNvSpPr>
            <a:spLocks/>
          </p:cNvSpPr>
          <p:nvPr/>
        </p:nvSpPr>
        <p:spPr bwMode="auto">
          <a:xfrm>
            <a:off x="3282950" y="2239963"/>
            <a:ext cx="5778500" cy="3511550"/>
          </a:xfrm>
          <a:custGeom>
            <a:avLst/>
            <a:gdLst>
              <a:gd name="T0" fmla="*/ 0 w 3640"/>
              <a:gd name="T1" fmla="*/ 2212 h 2212"/>
              <a:gd name="T2" fmla="*/ 288 w 3640"/>
              <a:gd name="T3" fmla="*/ 1664 h 2212"/>
              <a:gd name="T4" fmla="*/ 500 w 3640"/>
              <a:gd name="T5" fmla="*/ 1236 h 2212"/>
              <a:gd name="T6" fmla="*/ 632 w 3640"/>
              <a:gd name="T7" fmla="*/ 568 h 2212"/>
              <a:gd name="T8" fmla="*/ 752 w 3640"/>
              <a:gd name="T9" fmla="*/ 108 h 2212"/>
              <a:gd name="T10" fmla="*/ 972 w 3640"/>
              <a:gd name="T11" fmla="*/ 0 h 2212"/>
              <a:gd name="T12" fmla="*/ 1104 w 3640"/>
              <a:gd name="T13" fmla="*/ 108 h 2212"/>
              <a:gd name="T14" fmla="*/ 1176 w 3640"/>
              <a:gd name="T15" fmla="*/ 476 h 2212"/>
              <a:gd name="T16" fmla="*/ 1244 w 3640"/>
              <a:gd name="T17" fmla="*/ 760 h 2212"/>
              <a:gd name="T18" fmla="*/ 1540 w 3640"/>
              <a:gd name="T19" fmla="*/ 852 h 2212"/>
              <a:gd name="T20" fmla="*/ 1992 w 3640"/>
              <a:gd name="T21" fmla="*/ 868 h 2212"/>
              <a:gd name="T22" fmla="*/ 3640 w 3640"/>
              <a:gd name="T23" fmla="*/ 868 h 2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640" h="2212">
                <a:moveTo>
                  <a:pt x="0" y="2212"/>
                </a:moveTo>
                <a:cubicBezTo>
                  <a:pt x="102" y="2019"/>
                  <a:pt x="205" y="1827"/>
                  <a:pt x="288" y="1664"/>
                </a:cubicBezTo>
                <a:cubicBezTo>
                  <a:pt x="371" y="1501"/>
                  <a:pt x="443" y="1419"/>
                  <a:pt x="500" y="1236"/>
                </a:cubicBezTo>
                <a:cubicBezTo>
                  <a:pt x="557" y="1053"/>
                  <a:pt x="590" y="756"/>
                  <a:pt x="632" y="568"/>
                </a:cubicBezTo>
                <a:cubicBezTo>
                  <a:pt x="674" y="380"/>
                  <a:pt x="695" y="203"/>
                  <a:pt x="752" y="108"/>
                </a:cubicBezTo>
                <a:cubicBezTo>
                  <a:pt x="809" y="13"/>
                  <a:pt x="913" y="0"/>
                  <a:pt x="972" y="0"/>
                </a:cubicBezTo>
                <a:cubicBezTo>
                  <a:pt x="1031" y="0"/>
                  <a:pt x="1070" y="29"/>
                  <a:pt x="1104" y="108"/>
                </a:cubicBezTo>
                <a:cubicBezTo>
                  <a:pt x="1138" y="187"/>
                  <a:pt x="1153" y="368"/>
                  <a:pt x="1176" y="476"/>
                </a:cubicBezTo>
                <a:cubicBezTo>
                  <a:pt x="1199" y="584"/>
                  <a:pt x="1183" y="697"/>
                  <a:pt x="1244" y="760"/>
                </a:cubicBezTo>
                <a:cubicBezTo>
                  <a:pt x="1305" y="823"/>
                  <a:pt x="1415" y="834"/>
                  <a:pt x="1540" y="852"/>
                </a:cubicBezTo>
                <a:cubicBezTo>
                  <a:pt x="1665" y="870"/>
                  <a:pt x="1642" y="865"/>
                  <a:pt x="1992" y="868"/>
                </a:cubicBezTo>
                <a:cubicBezTo>
                  <a:pt x="2342" y="871"/>
                  <a:pt x="3366" y="869"/>
                  <a:pt x="3640" y="868"/>
                </a:cubicBezTo>
              </a:path>
            </a:pathLst>
          </a:custGeom>
          <a:noFill/>
          <a:ln w="38100" cmpd="sng">
            <a:solidFill>
              <a:srgbClr val="FDA4B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7" grpId="0" animBg="1"/>
      <p:bldP spid="133139" grpId="0"/>
      <p:bldP spid="13314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Arms of the Immune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Innate Immunity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dirty="0" smtClean="0"/>
              <a:t>restriction factors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dirty="0" smtClean="0"/>
              <a:t>interferon</a:t>
            </a:r>
            <a:endParaRPr lang="en-US" b="1" dirty="0" smtClean="0"/>
          </a:p>
          <a:p>
            <a:r>
              <a:rPr lang="en-US" b="1" dirty="0" smtClean="0"/>
              <a:t>Humoral Immunity (antibodies)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dirty="0" smtClean="0"/>
              <a:t>virus neutralizing activity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dirty="0" smtClean="0"/>
              <a:t>antibody dependent cellular cytotoxicity (ADCC)</a:t>
            </a:r>
            <a:endParaRPr lang="en-US" b="1" dirty="0" smtClean="0"/>
          </a:p>
          <a:p>
            <a:r>
              <a:rPr lang="en-US" b="1" dirty="0" smtClean="0"/>
              <a:t>Cellular Immunity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dirty="0" smtClean="0"/>
              <a:t>cytotoxic T 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9470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71464"/>
            <a:ext cx="9372600" cy="1176337"/>
          </a:xfrm>
        </p:spPr>
        <p:txBody>
          <a:bodyPr/>
          <a:lstStyle/>
          <a:p>
            <a:r>
              <a:rPr lang="en-US" altLang="en-US" sz="3600"/>
              <a:t>         Persistent Replication:  What’s      	Wrong with the Immune Response?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573619"/>
            <a:ext cx="8839200" cy="429378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 smtClean="0">
                <a:solidFill>
                  <a:srgbClr val="FDA4B5"/>
                </a:solidFill>
              </a:rPr>
              <a:t>HIV counteracts innate immunity</a:t>
            </a:r>
          </a:p>
          <a:p>
            <a:pPr>
              <a:lnSpc>
                <a:spcPct val="80000"/>
              </a:lnSpc>
            </a:pPr>
            <a:endParaRPr lang="en-US" altLang="en-US" dirty="0">
              <a:solidFill>
                <a:srgbClr val="FDA4B5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dirty="0" smtClean="0">
                <a:solidFill>
                  <a:srgbClr val="FDA4B5"/>
                </a:solidFill>
              </a:rPr>
              <a:t>HIV </a:t>
            </a:r>
            <a:r>
              <a:rPr lang="en-US" altLang="en-US" dirty="0">
                <a:solidFill>
                  <a:srgbClr val="FDA4B5"/>
                </a:solidFill>
              </a:rPr>
              <a:t>resists neutralization by antibodies.</a:t>
            </a:r>
          </a:p>
          <a:p>
            <a:pPr lvl="1">
              <a:lnSpc>
                <a:spcPct val="80000"/>
              </a:lnSpc>
            </a:pPr>
            <a:r>
              <a:rPr lang="en-US" altLang="en-US" sz="3200" dirty="0">
                <a:solidFill>
                  <a:srgbClr val="FDA4B5"/>
                </a:solidFill>
              </a:rPr>
              <a:t>inherent resistance</a:t>
            </a:r>
          </a:p>
          <a:p>
            <a:pPr lvl="1">
              <a:lnSpc>
                <a:spcPct val="80000"/>
              </a:lnSpc>
            </a:pPr>
            <a:r>
              <a:rPr lang="en-US" altLang="en-US" sz="3200" dirty="0">
                <a:solidFill>
                  <a:srgbClr val="FDA4B5"/>
                </a:solidFill>
              </a:rPr>
              <a:t>escape</a:t>
            </a:r>
          </a:p>
          <a:p>
            <a:pPr lvl="1">
              <a:lnSpc>
                <a:spcPct val="80000"/>
              </a:lnSpc>
            </a:pPr>
            <a:r>
              <a:rPr lang="en-US" altLang="en-US" sz="3200" dirty="0">
                <a:solidFill>
                  <a:srgbClr val="FDA4B5"/>
                </a:solidFill>
              </a:rPr>
              <a:t>lack of CD4 cell </a:t>
            </a:r>
            <a:r>
              <a:rPr lang="en-US" altLang="en-US" sz="3200" dirty="0" smtClean="0">
                <a:solidFill>
                  <a:srgbClr val="FDA4B5"/>
                </a:solidFill>
              </a:rPr>
              <a:t>help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altLang="en-US" dirty="0">
              <a:solidFill>
                <a:srgbClr val="FDA4B5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dirty="0">
                <a:solidFill>
                  <a:srgbClr val="FDA4B5"/>
                </a:solidFill>
              </a:rPr>
              <a:t>HIV resists control by CD8+ cytotoxic T lymphocytes.</a:t>
            </a:r>
          </a:p>
          <a:p>
            <a:pPr lvl="1">
              <a:lnSpc>
                <a:spcPct val="80000"/>
              </a:lnSpc>
            </a:pPr>
            <a:r>
              <a:rPr lang="en-US" altLang="en-US" sz="3200" dirty="0">
                <a:solidFill>
                  <a:srgbClr val="FDA4B5"/>
                </a:solidFill>
              </a:rPr>
              <a:t>escape</a:t>
            </a:r>
          </a:p>
          <a:p>
            <a:pPr lvl="1">
              <a:lnSpc>
                <a:spcPct val="80000"/>
              </a:lnSpc>
            </a:pPr>
            <a:r>
              <a:rPr lang="en-US" altLang="en-US" sz="3200" dirty="0">
                <a:solidFill>
                  <a:srgbClr val="FDA4B5"/>
                </a:solidFill>
              </a:rPr>
              <a:t>lack of CD4 help</a:t>
            </a:r>
          </a:p>
          <a:p>
            <a:pPr lvl="1">
              <a:lnSpc>
                <a:spcPct val="80000"/>
              </a:lnSpc>
            </a:pPr>
            <a:r>
              <a:rPr lang="en-US" altLang="en-US" sz="3200" dirty="0" err="1">
                <a:solidFill>
                  <a:srgbClr val="FDA4B5"/>
                </a:solidFill>
              </a:rPr>
              <a:t>nef</a:t>
            </a:r>
            <a:r>
              <a:rPr lang="en-US" altLang="en-US" sz="3200" dirty="0">
                <a:solidFill>
                  <a:srgbClr val="FDA4B5"/>
                </a:solidFill>
              </a:rPr>
              <a:t> downregulates MHC class I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altLang="en-US" sz="3200" dirty="0">
              <a:solidFill>
                <a:srgbClr val="FDA4B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 counteracts innate immunity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8438" y="1681163"/>
            <a:ext cx="3561906" cy="823912"/>
          </a:xfrm>
        </p:spPr>
        <p:txBody>
          <a:bodyPr/>
          <a:lstStyle/>
          <a:p>
            <a:r>
              <a:rPr lang="en-US" dirty="0" smtClean="0"/>
              <a:t>Cellular restriction factor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05247" y="2505075"/>
            <a:ext cx="3147237" cy="3684588"/>
          </a:xfrm>
        </p:spPr>
        <p:txBody>
          <a:bodyPr/>
          <a:lstStyle/>
          <a:p>
            <a:r>
              <a:rPr lang="en-US" dirty="0" smtClean="0"/>
              <a:t>APOBEC3g</a:t>
            </a:r>
          </a:p>
          <a:p>
            <a:r>
              <a:rPr lang="en-US" dirty="0" err="1" smtClean="0"/>
              <a:t>Tetherin</a:t>
            </a:r>
            <a:endParaRPr lang="en-US" dirty="0" smtClean="0"/>
          </a:p>
          <a:p>
            <a:r>
              <a:rPr lang="en-US" dirty="0" smtClean="0"/>
              <a:t>TRIM5</a:t>
            </a:r>
          </a:p>
          <a:p>
            <a:r>
              <a:rPr lang="en-US" dirty="0" smtClean="0"/>
              <a:t>SamHD1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4261" y="1681163"/>
            <a:ext cx="6241128" cy="823912"/>
          </a:xfrm>
        </p:spPr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s counteracted by viral gene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80075" y="2505075"/>
            <a:ext cx="5975313" cy="3684588"/>
          </a:xfrm>
        </p:spPr>
        <p:txBody>
          <a:bodyPr/>
          <a:lstStyle/>
          <a:p>
            <a:r>
              <a:rPr lang="en-US" i="1" dirty="0" err="1" smtClean="0"/>
              <a:t>Vif</a:t>
            </a:r>
            <a:endParaRPr lang="en-US" i="1" dirty="0" smtClean="0"/>
          </a:p>
          <a:p>
            <a:r>
              <a:rPr lang="en-US" i="1" dirty="0" err="1" smtClean="0"/>
              <a:t>Vpu</a:t>
            </a:r>
            <a:r>
              <a:rPr lang="en-US" i="1" dirty="0" smtClean="0"/>
              <a:t> </a:t>
            </a:r>
            <a:r>
              <a:rPr lang="en-US" dirty="0" smtClean="0"/>
              <a:t>and/or</a:t>
            </a:r>
            <a:r>
              <a:rPr lang="en-US" i="1" dirty="0" smtClean="0"/>
              <a:t> </a:t>
            </a:r>
            <a:r>
              <a:rPr lang="en-US" i="1" dirty="0" err="1" smtClean="0"/>
              <a:t>nef</a:t>
            </a:r>
            <a:endParaRPr lang="en-US" i="1" dirty="0" smtClean="0"/>
          </a:p>
          <a:p>
            <a:r>
              <a:rPr lang="en-US" i="1" dirty="0" smtClean="0"/>
              <a:t>Gag</a:t>
            </a:r>
          </a:p>
          <a:p>
            <a:r>
              <a:rPr lang="en-US" i="1" dirty="0" err="1" smtClean="0"/>
              <a:t>vpx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436516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71464"/>
            <a:ext cx="9372600" cy="1176337"/>
          </a:xfrm>
        </p:spPr>
        <p:txBody>
          <a:bodyPr/>
          <a:lstStyle/>
          <a:p>
            <a:r>
              <a:rPr lang="en-US" altLang="en-US" sz="3600"/>
              <a:t>         Persistent Replication:  What’s      	Wrong with the Immune Response?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981200"/>
            <a:ext cx="8839200" cy="3886200"/>
          </a:xfrm>
        </p:spPr>
        <p:txBody>
          <a:bodyPr/>
          <a:lstStyle/>
          <a:p>
            <a:r>
              <a:rPr lang="en-US" altLang="en-US" sz="3600">
                <a:solidFill>
                  <a:srgbClr val="FDA4B5"/>
                </a:solidFill>
              </a:rPr>
              <a:t>HIV resists neutralization by antibodies</a:t>
            </a:r>
          </a:p>
          <a:p>
            <a:pPr lvl="1"/>
            <a:r>
              <a:rPr lang="en-US" altLang="en-US" sz="3600">
                <a:solidFill>
                  <a:srgbClr val="FDA4B5"/>
                </a:solidFill>
              </a:rPr>
              <a:t>inherent resistance</a:t>
            </a:r>
          </a:p>
          <a:p>
            <a:pPr lvl="1"/>
            <a:r>
              <a:rPr lang="en-US" altLang="en-US" sz="3600">
                <a:solidFill>
                  <a:srgbClr val="FDA4B5"/>
                </a:solidFill>
              </a:rPr>
              <a:t>escape</a:t>
            </a:r>
          </a:p>
          <a:p>
            <a:pPr lvl="1"/>
            <a:r>
              <a:rPr lang="en-US" altLang="en-US" sz="3600">
                <a:solidFill>
                  <a:srgbClr val="FDA4B5"/>
                </a:solidFill>
              </a:rPr>
              <a:t>lack of CD4 cell help</a:t>
            </a:r>
          </a:p>
          <a:p>
            <a:pPr lvl="1">
              <a:buFontTx/>
              <a:buNone/>
            </a:pPr>
            <a:endParaRPr lang="en-US" altLang="en-US" sz="3600">
              <a:solidFill>
                <a:srgbClr val="FDA4B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71464"/>
            <a:ext cx="9372600" cy="1176337"/>
          </a:xfrm>
        </p:spPr>
        <p:txBody>
          <a:bodyPr/>
          <a:lstStyle/>
          <a:p>
            <a:r>
              <a:rPr lang="en-US" altLang="en-US" sz="3600"/>
              <a:t>         Persistent Replication:  What’s      	Wrong with the Immune Response?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981200"/>
            <a:ext cx="8839200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600">
                <a:solidFill>
                  <a:srgbClr val="FDA4B5"/>
                </a:solidFill>
              </a:rPr>
              <a:t>HIV resists neutralization by antibodies</a:t>
            </a:r>
          </a:p>
          <a:p>
            <a:pPr lvl="1">
              <a:lnSpc>
                <a:spcPct val="90000"/>
              </a:lnSpc>
            </a:pPr>
            <a:r>
              <a:rPr lang="en-US" altLang="en-US" sz="3600">
                <a:solidFill>
                  <a:srgbClr val="FDA4B5"/>
                </a:solidFill>
              </a:rPr>
              <a:t>inherent resistance</a:t>
            </a:r>
          </a:p>
          <a:p>
            <a:pPr lvl="2">
              <a:lnSpc>
                <a:spcPct val="90000"/>
              </a:lnSpc>
            </a:pPr>
            <a:r>
              <a:rPr lang="en-US" altLang="en-US" sz="3200">
                <a:solidFill>
                  <a:srgbClr val="FDA4B5"/>
                </a:solidFill>
              </a:rPr>
              <a:t>neut ab titers are low and strain specific</a:t>
            </a:r>
          </a:p>
          <a:p>
            <a:pPr lvl="2">
              <a:lnSpc>
                <a:spcPct val="90000"/>
              </a:lnSpc>
            </a:pPr>
            <a:r>
              <a:rPr lang="en-US" altLang="en-US" sz="3200">
                <a:solidFill>
                  <a:srgbClr val="FDA4B5"/>
                </a:solidFill>
              </a:rPr>
              <a:t>compact, trimeric structure</a:t>
            </a:r>
          </a:p>
          <a:p>
            <a:pPr lvl="2">
              <a:lnSpc>
                <a:spcPct val="90000"/>
              </a:lnSpc>
            </a:pPr>
            <a:r>
              <a:rPr lang="en-US" altLang="en-US" sz="3200">
                <a:solidFill>
                  <a:srgbClr val="FDA4B5"/>
                </a:solidFill>
              </a:rPr>
              <a:t>heavily glycosylated (&gt;50% of mass)</a:t>
            </a:r>
          </a:p>
          <a:p>
            <a:pPr lvl="2">
              <a:lnSpc>
                <a:spcPct val="90000"/>
              </a:lnSpc>
            </a:pPr>
            <a:r>
              <a:rPr lang="en-US" altLang="en-US" sz="3200">
                <a:solidFill>
                  <a:srgbClr val="FDA4B5"/>
                </a:solidFill>
              </a:rPr>
              <a:t>stepwise 2-receptor entry mechanism</a:t>
            </a:r>
          </a:p>
          <a:p>
            <a:pPr lvl="2">
              <a:lnSpc>
                <a:spcPct val="90000"/>
              </a:lnSpc>
            </a:pPr>
            <a:r>
              <a:rPr lang="en-US" altLang="en-US" sz="3200">
                <a:solidFill>
                  <a:srgbClr val="FDA4B5"/>
                </a:solidFill>
              </a:rPr>
              <a:t>only a few potent, broadly neutralizng ab</a:t>
            </a:r>
          </a:p>
          <a:p>
            <a:pPr lvl="2">
              <a:lnSpc>
                <a:spcPct val="90000"/>
              </a:lnSpc>
            </a:pPr>
            <a:r>
              <a:rPr lang="en-US" altLang="en-US" sz="3200">
                <a:solidFill>
                  <a:srgbClr val="FDA4B5"/>
                </a:solidFill>
              </a:rPr>
              <a:t>largely inaccessible to antibodies</a:t>
            </a:r>
          </a:p>
          <a:p>
            <a:pPr lvl="2">
              <a:lnSpc>
                <a:spcPct val="90000"/>
              </a:lnSpc>
            </a:pPr>
            <a:endParaRPr lang="en-US" altLang="en-US" sz="3200">
              <a:solidFill>
                <a:srgbClr val="FDA4B5"/>
              </a:solidFill>
            </a:endParaRPr>
          </a:p>
          <a:p>
            <a:pPr lvl="2">
              <a:lnSpc>
                <a:spcPct val="90000"/>
              </a:lnSpc>
            </a:pPr>
            <a:endParaRPr lang="en-US" altLang="en-US" sz="3200">
              <a:solidFill>
                <a:srgbClr val="FDA4B5"/>
              </a:solidFill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sz="3600">
              <a:solidFill>
                <a:srgbClr val="FDA4B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2133600"/>
            <a:ext cx="4191000" cy="420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"/>
            <a:ext cx="830580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52401"/>
            <a:ext cx="5257800" cy="233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1" name="Picture 3" descr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514601"/>
            <a:ext cx="5257800" cy="415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01478"/>
          </a:xfrm>
        </p:spPr>
        <p:txBody>
          <a:bodyPr/>
          <a:lstStyle/>
          <a:p>
            <a:r>
              <a:rPr lang="en-US" b="1" dirty="0" smtClean="0"/>
              <a:t>Microbiology  -  </a:t>
            </a:r>
            <a:r>
              <a:rPr lang="en-US" sz="3600" b="1" dirty="0" smtClean="0"/>
              <a:t>the study of microscopic organisms</a:t>
            </a:r>
            <a:r>
              <a:rPr lang="en-US" sz="3600" b="1" dirty="0"/>
              <a:t> </a:t>
            </a:r>
            <a:r>
              <a:rPr lang="en-US" sz="3600" b="1" dirty="0" smtClean="0"/>
              <a:t>	and non-living infectious agents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9823" y="1669312"/>
            <a:ext cx="9843977" cy="5316279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dirty="0" smtClean="0"/>
              <a:t>Bacteria</a:t>
            </a:r>
          </a:p>
          <a:p>
            <a:pPr marL="0" indent="0">
              <a:buNone/>
            </a:pPr>
            <a:r>
              <a:rPr lang="en-US" sz="3200" b="1" dirty="0"/>
              <a:t>	</a:t>
            </a:r>
            <a:r>
              <a:rPr lang="en-US" sz="3200" b="1" dirty="0" smtClean="0"/>
              <a:t>- </a:t>
            </a:r>
            <a:r>
              <a:rPr lang="en-US" sz="3200" dirty="0" smtClean="0"/>
              <a:t>living 	(i.e. autonomously replicating)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- prokaryotic 	(i.e. lack nuclei)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- examples:  E. coli; strep throat</a:t>
            </a:r>
          </a:p>
          <a:p>
            <a:r>
              <a:rPr lang="en-US" sz="3200" b="1" dirty="0" err="1" smtClean="0"/>
              <a:t>Eucayotic</a:t>
            </a:r>
            <a:r>
              <a:rPr lang="en-US" sz="3200" b="1" dirty="0" smtClean="0"/>
              <a:t> microbes</a:t>
            </a:r>
          </a:p>
          <a:p>
            <a:pPr marL="0" indent="0">
              <a:buNone/>
            </a:pPr>
            <a:r>
              <a:rPr lang="en-US" sz="3200" b="1" dirty="0"/>
              <a:t>	</a:t>
            </a:r>
            <a:r>
              <a:rPr lang="en-US" sz="3200" b="1" dirty="0" smtClean="0"/>
              <a:t>-</a:t>
            </a:r>
            <a:r>
              <a:rPr lang="en-US" sz="3200" dirty="0" smtClean="0"/>
              <a:t> fungi (athlete’s foot)		- algae</a:t>
            </a:r>
          </a:p>
          <a:p>
            <a:pPr marL="0" indent="0">
              <a:buNone/>
            </a:pPr>
            <a:r>
              <a:rPr lang="en-US" sz="3200" b="1" dirty="0"/>
              <a:t>	</a:t>
            </a:r>
            <a:r>
              <a:rPr lang="en-US" sz="3200" b="1" dirty="0" smtClean="0"/>
              <a:t>- </a:t>
            </a:r>
            <a:r>
              <a:rPr lang="en-US" sz="3200" dirty="0" smtClean="0"/>
              <a:t>protozoa	(malaria) 		- parasites</a:t>
            </a:r>
          </a:p>
          <a:p>
            <a:r>
              <a:rPr lang="en-US" sz="3200" b="1" dirty="0" smtClean="0"/>
              <a:t>Viruses</a:t>
            </a:r>
          </a:p>
          <a:p>
            <a:pPr marL="0" indent="0">
              <a:buNone/>
            </a:pPr>
            <a:r>
              <a:rPr lang="en-US" sz="3200" b="1" dirty="0"/>
              <a:t>	</a:t>
            </a:r>
            <a:r>
              <a:rPr lang="en-US" sz="3200" dirty="0" smtClean="0"/>
              <a:t>non-living in that they depend on the host cell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	to replicate themselves</a:t>
            </a:r>
          </a:p>
          <a:p>
            <a:pPr marL="0" indent="0">
              <a:buNone/>
            </a:pPr>
            <a:r>
              <a:rPr lang="en-US" sz="3200" b="1" dirty="0" smtClean="0"/>
              <a:t>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261918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71464"/>
            <a:ext cx="9372600" cy="1176337"/>
          </a:xfrm>
        </p:spPr>
        <p:txBody>
          <a:bodyPr/>
          <a:lstStyle/>
          <a:p>
            <a:r>
              <a:rPr lang="en-US" altLang="en-US" sz="3600"/>
              <a:t>         Persistent Replication:  What’s      	Wrong with the Immune Response?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981200"/>
            <a:ext cx="8839200" cy="38862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en-US" altLang="en-US" dirty="0">
              <a:solidFill>
                <a:srgbClr val="FDA4B5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dirty="0">
                <a:solidFill>
                  <a:srgbClr val="FDA4B5"/>
                </a:solidFill>
              </a:rPr>
              <a:t>HIV resists control by CD8+ cytotoxic T lymphocytes.</a:t>
            </a:r>
          </a:p>
          <a:p>
            <a:pPr lvl="1">
              <a:lnSpc>
                <a:spcPct val="80000"/>
              </a:lnSpc>
            </a:pPr>
            <a:r>
              <a:rPr lang="en-US" altLang="en-US" sz="3200" dirty="0">
                <a:solidFill>
                  <a:srgbClr val="FDA4B5"/>
                </a:solidFill>
              </a:rPr>
              <a:t>escape</a:t>
            </a:r>
          </a:p>
          <a:p>
            <a:pPr lvl="1">
              <a:lnSpc>
                <a:spcPct val="80000"/>
              </a:lnSpc>
            </a:pPr>
            <a:r>
              <a:rPr lang="en-US" altLang="en-US" sz="3200" dirty="0">
                <a:solidFill>
                  <a:srgbClr val="FDA4B5"/>
                </a:solidFill>
              </a:rPr>
              <a:t>lack of CD4 help</a:t>
            </a:r>
          </a:p>
          <a:p>
            <a:pPr lvl="1">
              <a:lnSpc>
                <a:spcPct val="80000"/>
              </a:lnSpc>
            </a:pPr>
            <a:r>
              <a:rPr lang="en-US" altLang="en-US" sz="3200" dirty="0" err="1">
                <a:solidFill>
                  <a:srgbClr val="FDA4B5"/>
                </a:solidFill>
              </a:rPr>
              <a:t>nef</a:t>
            </a:r>
            <a:r>
              <a:rPr lang="en-US" altLang="en-US" sz="3200" dirty="0">
                <a:solidFill>
                  <a:srgbClr val="FDA4B5"/>
                </a:solidFill>
              </a:rPr>
              <a:t> downregulates MHC class I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altLang="en-US" sz="3200" dirty="0">
              <a:solidFill>
                <a:srgbClr val="FDA4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60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mhc flo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288" y="1492251"/>
            <a:ext cx="7378700" cy="387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 rot="-5400000">
            <a:off x="2267744" y="3153569"/>
            <a:ext cx="963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279F"/>
                </a:solidFill>
                <a:latin typeface="Book Antiqua" panose="02040602050305030304" pitchFamily="18" charset="0"/>
              </a:rPr>
              <a:t>MHC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1587500" y="271464"/>
            <a:ext cx="9144000" cy="1176337"/>
          </a:xfrm>
        </p:spPr>
        <p:txBody>
          <a:bodyPr/>
          <a:lstStyle/>
          <a:p>
            <a:r>
              <a:rPr lang="en-US" altLang="en-US" sz="3200">
                <a:solidFill>
                  <a:schemeClr val="bg2"/>
                </a:solidFill>
              </a:rPr>
              <a:t>DOWNREGULATION OF MHC BY SIV239 NEF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of the lessons from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22 families of viruses</a:t>
            </a:r>
          </a:p>
          <a:p>
            <a:r>
              <a:rPr lang="en-US" b="1" dirty="0" smtClean="0"/>
              <a:t>6 of these 22 are classically persisting viruses</a:t>
            </a:r>
          </a:p>
          <a:p>
            <a:r>
              <a:rPr lang="en-US" b="1" dirty="0" smtClean="0"/>
              <a:t>HIV is a member of the lentivirus subfamily of retroviruses</a:t>
            </a:r>
          </a:p>
          <a:p>
            <a:r>
              <a:rPr lang="en-US" b="1" dirty="0" err="1" smtClean="0"/>
              <a:t>ssRNA</a:t>
            </a:r>
            <a:r>
              <a:rPr lang="en-US" b="1" dirty="0" smtClean="0"/>
              <a:t>(+), 9 genes, enveloped</a:t>
            </a:r>
          </a:p>
          <a:p>
            <a:r>
              <a:rPr lang="en-US" b="1" dirty="0" smtClean="0"/>
              <a:t>Continuous unrelenting HIV replication in the face of apparently strong host immune responses</a:t>
            </a:r>
          </a:p>
          <a:p>
            <a:r>
              <a:rPr lang="en-US" b="1" dirty="0" smtClean="0"/>
              <a:t>HIV uses a variety of immune evasion strategies to achieve this persistent unrelenting viral replication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514088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7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22" name="Group 2"/>
          <p:cNvGrpSpPr>
            <a:grpSpLocks/>
          </p:cNvGrpSpPr>
          <p:nvPr/>
        </p:nvGrpSpPr>
        <p:grpSpPr bwMode="auto">
          <a:xfrm>
            <a:off x="3235325" y="1279525"/>
            <a:ext cx="6477000" cy="4495800"/>
            <a:chOff x="420" y="864"/>
            <a:chExt cx="4080" cy="2832"/>
          </a:xfrm>
        </p:grpSpPr>
        <p:sp>
          <p:nvSpPr>
            <p:cNvPr id="133123" name="Line 3"/>
            <p:cNvSpPr>
              <a:spLocks noChangeShapeType="1"/>
            </p:cNvSpPr>
            <p:nvPr/>
          </p:nvSpPr>
          <p:spPr bwMode="auto">
            <a:xfrm>
              <a:off x="432" y="864"/>
              <a:ext cx="0" cy="283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FFFFF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133124" name="Line 4"/>
            <p:cNvSpPr>
              <a:spLocks noChangeShapeType="1"/>
            </p:cNvSpPr>
            <p:nvPr/>
          </p:nvSpPr>
          <p:spPr bwMode="auto">
            <a:xfrm>
              <a:off x="420" y="3696"/>
              <a:ext cx="4080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FFFFFF"/>
                </a:solidFill>
                <a:latin typeface="Book Antiqua" panose="02040602050305030304" pitchFamily="18" charset="0"/>
              </a:endParaRPr>
            </a:p>
          </p:txBody>
        </p:sp>
      </p:grpSp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5162550" y="6192839"/>
            <a:ext cx="2527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FFFF"/>
                </a:solidFill>
                <a:ea typeface="ＭＳ Ｐゴシック" panose="020B0600070205080204" pitchFamily="34" charset="-128"/>
              </a:rPr>
              <a:t>Weeks post infection</a:t>
            </a:r>
            <a:endParaRPr lang="en-US" altLang="en-US" sz="240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3126" name="Line 6"/>
          <p:cNvSpPr>
            <a:spLocks noChangeShapeType="1"/>
          </p:cNvSpPr>
          <p:nvPr/>
        </p:nvSpPr>
        <p:spPr bwMode="auto">
          <a:xfrm>
            <a:off x="4716463" y="5673725"/>
            <a:ext cx="0" cy="2032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  <a:latin typeface="Book Antiqua" panose="02040602050305030304" pitchFamily="18" charset="0"/>
            </a:endParaRPr>
          </a:p>
        </p:txBody>
      </p:sp>
      <p:sp>
        <p:nvSpPr>
          <p:cNvPr id="133127" name="Line 7"/>
          <p:cNvSpPr>
            <a:spLocks noChangeShapeType="1"/>
          </p:cNvSpPr>
          <p:nvPr/>
        </p:nvSpPr>
        <p:spPr bwMode="auto">
          <a:xfrm>
            <a:off x="5788025" y="5673725"/>
            <a:ext cx="0" cy="2032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  <a:latin typeface="Book Antiqua" panose="02040602050305030304" pitchFamily="18" charset="0"/>
            </a:endParaRPr>
          </a:p>
        </p:txBody>
      </p:sp>
      <p:sp>
        <p:nvSpPr>
          <p:cNvPr id="133128" name="Line 8"/>
          <p:cNvSpPr>
            <a:spLocks noChangeShapeType="1"/>
          </p:cNvSpPr>
          <p:nvPr/>
        </p:nvSpPr>
        <p:spPr bwMode="auto">
          <a:xfrm>
            <a:off x="8023225" y="5673725"/>
            <a:ext cx="0" cy="2032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  <a:latin typeface="Book Antiqua" panose="02040602050305030304" pitchFamily="18" charset="0"/>
            </a:endParaRPr>
          </a:p>
        </p:txBody>
      </p:sp>
      <p:sp>
        <p:nvSpPr>
          <p:cNvPr id="133129" name="Text Box 9"/>
          <p:cNvSpPr txBox="1">
            <a:spLocks noChangeArrowheads="1"/>
          </p:cNvSpPr>
          <p:nvPr/>
        </p:nvSpPr>
        <p:spPr bwMode="auto">
          <a:xfrm>
            <a:off x="5645150" y="5895976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  <a:ea typeface="ＭＳ Ｐゴシック" panose="020B0600070205080204" pitchFamily="34" charset="-128"/>
              </a:rPr>
              <a:t>20</a:t>
            </a:r>
          </a:p>
        </p:txBody>
      </p:sp>
      <p:sp>
        <p:nvSpPr>
          <p:cNvPr id="133130" name="Text Box 10"/>
          <p:cNvSpPr txBox="1">
            <a:spLocks noChangeArrowheads="1"/>
          </p:cNvSpPr>
          <p:nvPr/>
        </p:nvSpPr>
        <p:spPr bwMode="auto">
          <a:xfrm>
            <a:off x="4560888" y="5895976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  <a:ea typeface="ＭＳ Ｐゴシック" panose="020B0600070205080204" pitchFamily="34" charset="-128"/>
              </a:rPr>
              <a:t>2</a:t>
            </a:r>
          </a:p>
        </p:txBody>
      </p:sp>
      <p:sp>
        <p:nvSpPr>
          <p:cNvPr id="133131" name="Text Box 11"/>
          <p:cNvSpPr txBox="1">
            <a:spLocks noChangeArrowheads="1"/>
          </p:cNvSpPr>
          <p:nvPr/>
        </p:nvSpPr>
        <p:spPr bwMode="auto">
          <a:xfrm>
            <a:off x="7847013" y="5895976"/>
            <a:ext cx="56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  <a:ea typeface="ＭＳ Ｐゴシック" panose="020B0600070205080204" pitchFamily="34" charset="-128"/>
              </a:rPr>
              <a:t>200</a:t>
            </a:r>
          </a:p>
        </p:txBody>
      </p:sp>
      <p:sp>
        <p:nvSpPr>
          <p:cNvPr id="133132" name="Text Box 12"/>
          <p:cNvSpPr txBox="1">
            <a:spLocks noChangeArrowheads="1"/>
          </p:cNvSpPr>
          <p:nvPr/>
        </p:nvSpPr>
        <p:spPr bwMode="auto">
          <a:xfrm>
            <a:off x="2735264" y="4913313"/>
            <a:ext cx="523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  <a:ea typeface="ＭＳ Ｐゴシック" panose="020B0600070205080204" pitchFamily="34" charset="-128"/>
              </a:rPr>
              <a:t>10</a:t>
            </a:r>
            <a:r>
              <a:rPr lang="en-US" altLang="en-US" baseline="30000">
                <a:solidFill>
                  <a:srgbClr val="FFFFFF"/>
                </a:solidFill>
                <a:ea typeface="ＭＳ Ｐゴシック" panose="020B0600070205080204" pitchFamily="34" charset="-128"/>
              </a:rPr>
              <a:t>2</a:t>
            </a:r>
            <a:endParaRPr lang="en-US" altLang="en-US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3133" name="Text Box 13"/>
          <p:cNvSpPr txBox="1">
            <a:spLocks noChangeArrowheads="1"/>
          </p:cNvSpPr>
          <p:nvPr/>
        </p:nvSpPr>
        <p:spPr bwMode="auto">
          <a:xfrm>
            <a:off x="2735264" y="3973513"/>
            <a:ext cx="523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  <a:ea typeface="ＭＳ Ｐゴシック" panose="020B0600070205080204" pitchFamily="34" charset="-128"/>
              </a:rPr>
              <a:t>10</a:t>
            </a:r>
            <a:r>
              <a:rPr lang="en-US" altLang="en-US" baseline="30000">
                <a:solidFill>
                  <a:srgbClr val="FFFFFF"/>
                </a:solidFill>
                <a:ea typeface="ＭＳ Ｐゴシック" panose="020B0600070205080204" pitchFamily="34" charset="-128"/>
              </a:rPr>
              <a:t>4</a:t>
            </a:r>
            <a:endParaRPr lang="en-US" altLang="en-US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3134" name="Text Box 14"/>
          <p:cNvSpPr txBox="1">
            <a:spLocks noChangeArrowheads="1"/>
          </p:cNvSpPr>
          <p:nvPr/>
        </p:nvSpPr>
        <p:spPr bwMode="auto">
          <a:xfrm>
            <a:off x="2735264" y="3113088"/>
            <a:ext cx="523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  <a:ea typeface="ＭＳ Ｐゴシック" panose="020B0600070205080204" pitchFamily="34" charset="-128"/>
              </a:rPr>
              <a:t>10</a:t>
            </a:r>
            <a:r>
              <a:rPr lang="en-US" altLang="en-US" baseline="30000">
                <a:solidFill>
                  <a:srgbClr val="FFFFFF"/>
                </a:solidFill>
                <a:ea typeface="ＭＳ Ｐゴシック" panose="020B0600070205080204" pitchFamily="34" charset="-128"/>
              </a:rPr>
              <a:t>5</a:t>
            </a:r>
            <a:endParaRPr lang="en-US" altLang="en-US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3135" name="Text Box 15"/>
          <p:cNvSpPr txBox="1">
            <a:spLocks noChangeArrowheads="1"/>
          </p:cNvSpPr>
          <p:nvPr/>
        </p:nvSpPr>
        <p:spPr bwMode="auto">
          <a:xfrm>
            <a:off x="2735264" y="2051051"/>
            <a:ext cx="523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  <a:ea typeface="ＭＳ Ｐゴシック" panose="020B0600070205080204" pitchFamily="34" charset="-128"/>
              </a:rPr>
              <a:t>10</a:t>
            </a:r>
            <a:r>
              <a:rPr lang="en-US" altLang="en-US" baseline="30000">
                <a:solidFill>
                  <a:srgbClr val="FFFFFF"/>
                </a:solidFill>
                <a:ea typeface="ＭＳ Ｐゴシック" panose="020B0600070205080204" pitchFamily="34" charset="-128"/>
              </a:rPr>
              <a:t>7</a:t>
            </a:r>
            <a:endParaRPr lang="en-US" altLang="en-US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3136" name="Text Box 16"/>
          <p:cNvSpPr txBox="1">
            <a:spLocks noChangeArrowheads="1"/>
          </p:cNvSpPr>
          <p:nvPr/>
        </p:nvSpPr>
        <p:spPr bwMode="auto">
          <a:xfrm>
            <a:off x="2230438" y="266700"/>
            <a:ext cx="78935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FF00"/>
                </a:solidFill>
                <a:ea typeface="ＭＳ Ｐゴシック" panose="020B0600070205080204" pitchFamily="34" charset="-128"/>
              </a:rPr>
              <a:t>HIV Replication is Persistent and Unrelenting</a:t>
            </a:r>
          </a:p>
        </p:txBody>
      </p:sp>
      <p:sp>
        <p:nvSpPr>
          <p:cNvPr id="133137" name="Line 17"/>
          <p:cNvSpPr>
            <a:spLocks noChangeShapeType="1"/>
          </p:cNvSpPr>
          <p:nvPr/>
        </p:nvSpPr>
        <p:spPr bwMode="auto">
          <a:xfrm>
            <a:off x="6550025" y="2532064"/>
            <a:ext cx="0" cy="87153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  <a:latin typeface="Book Antiqua" panose="02040602050305030304" pitchFamily="18" charset="0"/>
            </a:endParaRPr>
          </a:p>
        </p:txBody>
      </p:sp>
      <p:sp>
        <p:nvSpPr>
          <p:cNvPr id="133138" name="Text Box 18"/>
          <p:cNvSpPr txBox="1">
            <a:spLocks noChangeArrowheads="1"/>
          </p:cNvSpPr>
          <p:nvPr/>
        </p:nvSpPr>
        <p:spPr bwMode="auto">
          <a:xfrm>
            <a:off x="8015288" y="3114676"/>
            <a:ext cx="1060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  <a:ea typeface="ＭＳ Ｐゴシック" panose="020B0600070205080204" pitchFamily="34" charset="-128"/>
              </a:rPr>
              <a:t>no Haart</a:t>
            </a:r>
          </a:p>
        </p:txBody>
      </p:sp>
      <p:sp>
        <p:nvSpPr>
          <p:cNvPr id="133139" name="Text Box 19"/>
          <p:cNvSpPr txBox="1">
            <a:spLocks noChangeArrowheads="1"/>
          </p:cNvSpPr>
          <p:nvPr/>
        </p:nvSpPr>
        <p:spPr bwMode="auto">
          <a:xfrm>
            <a:off x="6889750" y="4371976"/>
            <a:ext cx="1212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  <a:ea typeface="ＭＳ Ｐゴシック" panose="020B0600070205080204" pitchFamily="34" charset="-128"/>
              </a:rPr>
              <a:t>with Haart</a:t>
            </a:r>
          </a:p>
        </p:txBody>
      </p:sp>
      <p:sp>
        <p:nvSpPr>
          <p:cNvPr id="133140" name="Text Box 20"/>
          <p:cNvSpPr txBox="1">
            <a:spLocks noChangeArrowheads="1"/>
          </p:cNvSpPr>
          <p:nvPr/>
        </p:nvSpPr>
        <p:spPr bwMode="auto">
          <a:xfrm>
            <a:off x="1687825" y="3203575"/>
            <a:ext cx="105189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FFFFFF"/>
                </a:solidFill>
                <a:ea typeface="ＭＳ Ｐゴシック" panose="020B0600070205080204" pitchFamily="34" charset="-128"/>
              </a:rPr>
              <a:t>HIV virions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FFFFFF"/>
                </a:solidFill>
                <a:ea typeface="ＭＳ Ｐゴシック" panose="020B0600070205080204" pitchFamily="34" charset="-128"/>
              </a:rPr>
              <a:t>per ml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FFFFFF"/>
                </a:solidFill>
                <a:ea typeface="ＭＳ Ｐゴシック" panose="020B0600070205080204" pitchFamily="34" charset="-128"/>
              </a:rPr>
              <a:t>plasma</a:t>
            </a:r>
            <a:endParaRPr lang="en-US" altLang="en-US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3141" name="Line 21"/>
          <p:cNvSpPr>
            <a:spLocks noChangeShapeType="1"/>
          </p:cNvSpPr>
          <p:nvPr/>
        </p:nvSpPr>
        <p:spPr bwMode="auto">
          <a:xfrm rot="-5400000">
            <a:off x="3271838" y="2139950"/>
            <a:ext cx="0" cy="2032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  <a:latin typeface="Book Antiqua" panose="02040602050305030304" pitchFamily="18" charset="0"/>
            </a:endParaRPr>
          </a:p>
        </p:txBody>
      </p:sp>
      <p:sp>
        <p:nvSpPr>
          <p:cNvPr id="133142" name="Line 22"/>
          <p:cNvSpPr>
            <a:spLocks noChangeShapeType="1"/>
          </p:cNvSpPr>
          <p:nvPr/>
        </p:nvSpPr>
        <p:spPr bwMode="auto">
          <a:xfrm rot="-5400000">
            <a:off x="3271838" y="3219450"/>
            <a:ext cx="0" cy="2032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  <a:latin typeface="Book Antiqua" panose="02040602050305030304" pitchFamily="18" charset="0"/>
            </a:endParaRPr>
          </a:p>
        </p:txBody>
      </p:sp>
      <p:sp>
        <p:nvSpPr>
          <p:cNvPr id="133143" name="Line 23"/>
          <p:cNvSpPr>
            <a:spLocks noChangeShapeType="1"/>
          </p:cNvSpPr>
          <p:nvPr/>
        </p:nvSpPr>
        <p:spPr bwMode="auto">
          <a:xfrm rot="-5400000">
            <a:off x="3271838" y="4087813"/>
            <a:ext cx="0" cy="2032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  <a:latin typeface="Book Antiqua" panose="02040602050305030304" pitchFamily="18" charset="0"/>
            </a:endParaRPr>
          </a:p>
        </p:txBody>
      </p:sp>
      <p:sp>
        <p:nvSpPr>
          <p:cNvPr id="133144" name="Line 24"/>
          <p:cNvSpPr>
            <a:spLocks noChangeShapeType="1"/>
          </p:cNvSpPr>
          <p:nvPr/>
        </p:nvSpPr>
        <p:spPr bwMode="auto">
          <a:xfrm rot="-5400000">
            <a:off x="3271838" y="5010150"/>
            <a:ext cx="0" cy="2032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  <a:latin typeface="Book Antiqua" panose="02040602050305030304" pitchFamily="18" charset="0"/>
            </a:endParaRPr>
          </a:p>
        </p:txBody>
      </p:sp>
      <p:sp>
        <p:nvSpPr>
          <p:cNvPr id="133145" name="Freeform 25"/>
          <p:cNvSpPr>
            <a:spLocks/>
          </p:cNvSpPr>
          <p:nvPr/>
        </p:nvSpPr>
        <p:spPr bwMode="auto">
          <a:xfrm>
            <a:off x="6578600" y="3665539"/>
            <a:ext cx="2032000" cy="1900237"/>
          </a:xfrm>
          <a:custGeom>
            <a:avLst/>
            <a:gdLst>
              <a:gd name="T0" fmla="*/ 0 w 1280"/>
              <a:gd name="T1" fmla="*/ 0 h 1197"/>
              <a:gd name="T2" fmla="*/ 69 w 1280"/>
              <a:gd name="T3" fmla="*/ 336 h 1197"/>
              <a:gd name="T4" fmla="*/ 133 w 1280"/>
              <a:gd name="T5" fmla="*/ 555 h 1197"/>
              <a:gd name="T6" fmla="*/ 219 w 1280"/>
              <a:gd name="T7" fmla="*/ 806 h 1197"/>
              <a:gd name="T8" fmla="*/ 357 w 1280"/>
              <a:gd name="T9" fmla="*/ 1120 h 1197"/>
              <a:gd name="T10" fmla="*/ 501 w 1280"/>
              <a:gd name="T11" fmla="*/ 1184 h 1197"/>
              <a:gd name="T12" fmla="*/ 672 w 1280"/>
              <a:gd name="T13" fmla="*/ 1195 h 1197"/>
              <a:gd name="T14" fmla="*/ 1035 w 1280"/>
              <a:gd name="T15" fmla="*/ 1195 h 1197"/>
              <a:gd name="T16" fmla="*/ 1280 w 1280"/>
              <a:gd name="T17" fmla="*/ 1195 h 1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80" h="1197">
                <a:moveTo>
                  <a:pt x="0" y="0"/>
                </a:moveTo>
                <a:cubicBezTo>
                  <a:pt x="23" y="122"/>
                  <a:pt x="47" y="244"/>
                  <a:pt x="69" y="336"/>
                </a:cubicBezTo>
                <a:cubicBezTo>
                  <a:pt x="91" y="428"/>
                  <a:pt x="108" y="477"/>
                  <a:pt x="133" y="555"/>
                </a:cubicBezTo>
                <a:cubicBezTo>
                  <a:pt x="158" y="633"/>
                  <a:pt x="182" y="712"/>
                  <a:pt x="219" y="806"/>
                </a:cubicBezTo>
                <a:cubicBezTo>
                  <a:pt x="256" y="900"/>
                  <a:pt x="310" y="1057"/>
                  <a:pt x="357" y="1120"/>
                </a:cubicBezTo>
                <a:cubicBezTo>
                  <a:pt x="404" y="1183"/>
                  <a:pt x="449" y="1172"/>
                  <a:pt x="501" y="1184"/>
                </a:cubicBezTo>
                <a:cubicBezTo>
                  <a:pt x="553" y="1196"/>
                  <a:pt x="583" y="1193"/>
                  <a:pt x="672" y="1195"/>
                </a:cubicBezTo>
                <a:cubicBezTo>
                  <a:pt x="761" y="1197"/>
                  <a:pt x="934" y="1195"/>
                  <a:pt x="1035" y="1195"/>
                </a:cubicBezTo>
                <a:cubicBezTo>
                  <a:pt x="1136" y="1195"/>
                  <a:pt x="1208" y="1195"/>
                  <a:pt x="1280" y="1195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  <a:latin typeface="Book Antiqua" panose="02040602050305030304" pitchFamily="18" charset="0"/>
            </a:endParaRPr>
          </a:p>
        </p:txBody>
      </p:sp>
      <p:sp>
        <p:nvSpPr>
          <p:cNvPr id="133146" name="Freeform 26"/>
          <p:cNvSpPr>
            <a:spLocks/>
          </p:cNvSpPr>
          <p:nvPr/>
        </p:nvSpPr>
        <p:spPr bwMode="auto">
          <a:xfrm>
            <a:off x="3282950" y="2239963"/>
            <a:ext cx="5778500" cy="3511550"/>
          </a:xfrm>
          <a:custGeom>
            <a:avLst/>
            <a:gdLst>
              <a:gd name="T0" fmla="*/ 0 w 3640"/>
              <a:gd name="T1" fmla="*/ 2212 h 2212"/>
              <a:gd name="T2" fmla="*/ 288 w 3640"/>
              <a:gd name="T3" fmla="*/ 1664 h 2212"/>
              <a:gd name="T4" fmla="*/ 500 w 3640"/>
              <a:gd name="T5" fmla="*/ 1236 h 2212"/>
              <a:gd name="T6" fmla="*/ 632 w 3640"/>
              <a:gd name="T7" fmla="*/ 568 h 2212"/>
              <a:gd name="T8" fmla="*/ 752 w 3640"/>
              <a:gd name="T9" fmla="*/ 108 h 2212"/>
              <a:gd name="T10" fmla="*/ 972 w 3640"/>
              <a:gd name="T11" fmla="*/ 0 h 2212"/>
              <a:gd name="T12" fmla="*/ 1104 w 3640"/>
              <a:gd name="T13" fmla="*/ 108 h 2212"/>
              <a:gd name="T14" fmla="*/ 1176 w 3640"/>
              <a:gd name="T15" fmla="*/ 476 h 2212"/>
              <a:gd name="T16" fmla="*/ 1244 w 3640"/>
              <a:gd name="T17" fmla="*/ 760 h 2212"/>
              <a:gd name="T18" fmla="*/ 1540 w 3640"/>
              <a:gd name="T19" fmla="*/ 852 h 2212"/>
              <a:gd name="T20" fmla="*/ 1992 w 3640"/>
              <a:gd name="T21" fmla="*/ 868 h 2212"/>
              <a:gd name="T22" fmla="*/ 3640 w 3640"/>
              <a:gd name="T23" fmla="*/ 868 h 2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640" h="2212">
                <a:moveTo>
                  <a:pt x="0" y="2212"/>
                </a:moveTo>
                <a:cubicBezTo>
                  <a:pt x="102" y="2019"/>
                  <a:pt x="205" y="1827"/>
                  <a:pt x="288" y="1664"/>
                </a:cubicBezTo>
                <a:cubicBezTo>
                  <a:pt x="371" y="1501"/>
                  <a:pt x="443" y="1419"/>
                  <a:pt x="500" y="1236"/>
                </a:cubicBezTo>
                <a:cubicBezTo>
                  <a:pt x="557" y="1053"/>
                  <a:pt x="590" y="756"/>
                  <a:pt x="632" y="568"/>
                </a:cubicBezTo>
                <a:cubicBezTo>
                  <a:pt x="674" y="380"/>
                  <a:pt x="695" y="203"/>
                  <a:pt x="752" y="108"/>
                </a:cubicBezTo>
                <a:cubicBezTo>
                  <a:pt x="809" y="13"/>
                  <a:pt x="913" y="0"/>
                  <a:pt x="972" y="0"/>
                </a:cubicBezTo>
                <a:cubicBezTo>
                  <a:pt x="1031" y="0"/>
                  <a:pt x="1070" y="29"/>
                  <a:pt x="1104" y="108"/>
                </a:cubicBezTo>
                <a:cubicBezTo>
                  <a:pt x="1138" y="187"/>
                  <a:pt x="1153" y="368"/>
                  <a:pt x="1176" y="476"/>
                </a:cubicBezTo>
                <a:cubicBezTo>
                  <a:pt x="1199" y="584"/>
                  <a:pt x="1183" y="697"/>
                  <a:pt x="1244" y="760"/>
                </a:cubicBezTo>
                <a:cubicBezTo>
                  <a:pt x="1305" y="823"/>
                  <a:pt x="1415" y="834"/>
                  <a:pt x="1540" y="852"/>
                </a:cubicBezTo>
                <a:cubicBezTo>
                  <a:pt x="1665" y="870"/>
                  <a:pt x="1642" y="865"/>
                  <a:pt x="1992" y="868"/>
                </a:cubicBezTo>
                <a:cubicBezTo>
                  <a:pt x="2342" y="871"/>
                  <a:pt x="3366" y="869"/>
                  <a:pt x="3640" y="868"/>
                </a:cubicBezTo>
              </a:path>
            </a:pathLst>
          </a:custGeom>
          <a:noFill/>
          <a:ln w="38100" cmpd="sng">
            <a:solidFill>
              <a:srgbClr val="FDA4B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19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7" grpId="0" animBg="1"/>
      <p:bldP spid="133139" grpId="0"/>
      <p:bldP spid="13314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71464"/>
            <a:ext cx="9372600" cy="1176337"/>
          </a:xfrm>
        </p:spPr>
        <p:txBody>
          <a:bodyPr/>
          <a:lstStyle/>
          <a:p>
            <a:r>
              <a:rPr lang="en-US" altLang="en-US" sz="3600"/>
              <a:t>         Persistent Replication:  What’s      	Wrong with the Immune Response?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573619"/>
            <a:ext cx="8839200" cy="429378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 smtClean="0">
                <a:solidFill>
                  <a:srgbClr val="FDA4B5"/>
                </a:solidFill>
              </a:rPr>
              <a:t>HIV counteracts innate immunity</a:t>
            </a:r>
          </a:p>
          <a:p>
            <a:pPr>
              <a:lnSpc>
                <a:spcPct val="80000"/>
              </a:lnSpc>
            </a:pPr>
            <a:endParaRPr lang="en-US" altLang="en-US" dirty="0">
              <a:solidFill>
                <a:srgbClr val="FDA4B5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dirty="0" smtClean="0">
                <a:solidFill>
                  <a:srgbClr val="FDA4B5"/>
                </a:solidFill>
              </a:rPr>
              <a:t>HIV </a:t>
            </a:r>
            <a:r>
              <a:rPr lang="en-US" altLang="en-US" dirty="0">
                <a:solidFill>
                  <a:srgbClr val="FDA4B5"/>
                </a:solidFill>
              </a:rPr>
              <a:t>resists neutralization by antibodies.</a:t>
            </a:r>
          </a:p>
          <a:p>
            <a:pPr lvl="1">
              <a:lnSpc>
                <a:spcPct val="80000"/>
              </a:lnSpc>
            </a:pPr>
            <a:r>
              <a:rPr lang="en-US" altLang="en-US" sz="3200" dirty="0">
                <a:solidFill>
                  <a:srgbClr val="FDA4B5"/>
                </a:solidFill>
              </a:rPr>
              <a:t>inherent resistance</a:t>
            </a:r>
          </a:p>
          <a:p>
            <a:pPr lvl="1">
              <a:lnSpc>
                <a:spcPct val="80000"/>
              </a:lnSpc>
            </a:pPr>
            <a:r>
              <a:rPr lang="en-US" altLang="en-US" sz="3200" dirty="0">
                <a:solidFill>
                  <a:srgbClr val="FDA4B5"/>
                </a:solidFill>
              </a:rPr>
              <a:t>escape</a:t>
            </a:r>
          </a:p>
          <a:p>
            <a:pPr lvl="1">
              <a:lnSpc>
                <a:spcPct val="80000"/>
              </a:lnSpc>
            </a:pPr>
            <a:r>
              <a:rPr lang="en-US" altLang="en-US" sz="3200" dirty="0">
                <a:solidFill>
                  <a:srgbClr val="FDA4B5"/>
                </a:solidFill>
              </a:rPr>
              <a:t>lack of CD4 cell </a:t>
            </a:r>
            <a:r>
              <a:rPr lang="en-US" altLang="en-US" sz="3200" dirty="0" smtClean="0">
                <a:solidFill>
                  <a:srgbClr val="FDA4B5"/>
                </a:solidFill>
              </a:rPr>
              <a:t>help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altLang="en-US" dirty="0">
              <a:solidFill>
                <a:srgbClr val="FDA4B5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dirty="0">
                <a:solidFill>
                  <a:srgbClr val="FDA4B5"/>
                </a:solidFill>
              </a:rPr>
              <a:t>HIV resists control by CD8+ cytotoxic T lymphocytes.</a:t>
            </a:r>
          </a:p>
          <a:p>
            <a:pPr lvl="1">
              <a:lnSpc>
                <a:spcPct val="80000"/>
              </a:lnSpc>
            </a:pPr>
            <a:r>
              <a:rPr lang="en-US" altLang="en-US" sz="3200" dirty="0">
                <a:solidFill>
                  <a:srgbClr val="FDA4B5"/>
                </a:solidFill>
              </a:rPr>
              <a:t>escape</a:t>
            </a:r>
          </a:p>
          <a:p>
            <a:pPr lvl="1">
              <a:lnSpc>
                <a:spcPct val="80000"/>
              </a:lnSpc>
            </a:pPr>
            <a:r>
              <a:rPr lang="en-US" altLang="en-US" sz="3200" dirty="0">
                <a:solidFill>
                  <a:srgbClr val="FDA4B5"/>
                </a:solidFill>
              </a:rPr>
              <a:t>lack of CD4 help</a:t>
            </a:r>
          </a:p>
          <a:p>
            <a:pPr lvl="1">
              <a:lnSpc>
                <a:spcPct val="80000"/>
              </a:lnSpc>
            </a:pPr>
            <a:r>
              <a:rPr lang="en-US" altLang="en-US" sz="3200" dirty="0" err="1">
                <a:solidFill>
                  <a:srgbClr val="FDA4B5"/>
                </a:solidFill>
              </a:rPr>
              <a:t>nef</a:t>
            </a:r>
            <a:r>
              <a:rPr lang="en-US" altLang="en-US" sz="3200" dirty="0">
                <a:solidFill>
                  <a:srgbClr val="FDA4B5"/>
                </a:solidFill>
              </a:rPr>
              <a:t> downregulates MHC class I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altLang="en-US" sz="3200" dirty="0">
              <a:solidFill>
                <a:srgbClr val="FDA4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84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1387"/>
            <a:ext cx="10515600" cy="1041990"/>
          </a:xfrm>
        </p:spPr>
        <p:txBody>
          <a:bodyPr/>
          <a:lstStyle/>
          <a:p>
            <a:r>
              <a:rPr lang="en-US" b="1" dirty="0" smtClean="0"/>
              <a:t>Flow of genetic information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8558" y="1825625"/>
            <a:ext cx="9865242" cy="4351338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Cells</a:t>
            </a:r>
          </a:p>
          <a:p>
            <a:pPr marL="0" indent="0">
              <a:buNone/>
            </a:pPr>
            <a:r>
              <a:rPr lang="en-US" sz="3600" b="1" dirty="0"/>
              <a:t>	</a:t>
            </a:r>
            <a:r>
              <a:rPr lang="en-US" sz="3600" dirty="0" smtClean="0"/>
              <a:t>DNA  </a:t>
            </a:r>
            <a:r>
              <a:rPr lang="en-US" sz="3600" dirty="0" smtClean="0">
                <a:sym typeface="Wingdings" panose="05000000000000000000" pitchFamily="2" charset="2"/>
              </a:rPr>
              <a:t>  RNA    Protein</a:t>
            </a:r>
          </a:p>
          <a:p>
            <a:r>
              <a:rPr lang="en-US" sz="3600" b="1" dirty="0" smtClean="0">
                <a:sym typeface="Wingdings" panose="05000000000000000000" pitchFamily="2" charset="2"/>
              </a:rPr>
              <a:t>Viruses</a:t>
            </a:r>
          </a:p>
          <a:p>
            <a:pPr marL="0" indent="0">
              <a:buNone/>
            </a:pPr>
            <a:r>
              <a:rPr lang="en-US" sz="3600" b="1" dirty="0">
                <a:sym typeface="Wingdings" panose="05000000000000000000" pitchFamily="2" charset="2"/>
              </a:rPr>
              <a:t>	</a:t>
            </a:r>
            <a:r>
              <a:rPr lang="en-US" sz="3600" dirty="0" smtClean="0">
                <a:sym typeface="Wingdings" panose="05000000000000000000" pitchFamily="2" charset="2"/>
              </a:rPr>
              <a:t>DNA    RNA    Protein</a:t>
            </a:r>
          </a:p>
          <a:p>
            <a:pPr marL="0" indent="0">
              <a:buNone/>
            </a:pPr>
            <a:r>
              <a:rPr lang="en-US" sz="3600" b="1" dirty="0">
                <a:sym typeface="Wingdings" panose="05000000000000000000" pitchFamily="2" charset="2"/>
              </a:rPr>
              <a:t>	</a:t>
            </a:r>
            <a:r>
              <a:rPr lang="en-US" sz="3600" dirty="0" smtClean="0">
                <a:sym typeface="Wingdings" panose="05000000000000000000" pitchFamily="2" charset="2"/>
              </a:rPr>
              <a:t>RNA    RNA    Protein</a:t>
            </a:r>
          </a:p>
          <a:p>
            <a:pPr marL="0" indent="0">
              <a:buNone/>
            </a:pPr>
            <a:r>
              <a:rPr lang="en-US" sz="3600" dirty="0">
                <a:sym typeface="Wingdings" panose="05000000000000000000" pitchFamily="2" charset="2"/>
              </a:rPr>
              <a:t>	</a:t>
            </a:r>
            <a:r>
              <a:rPr lang="en-US" sz="3600" dirty="0" smtClean="0">
                <a:sym typeface="Wingdings" panose="05000000000000000000" pitchFamily="2" charset="2"/>
              </a:rPr>
              <a:t>RNA    DNA    RNA    Protein</a:t>
            </a:r>
            <a:endParaRPr lang="en-US" sz="36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35172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857" y="0"/>
            <a:ext cx="9838660" cy="744279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	Families of Viruses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814" y="1371599"/>
            <a:ext cx="10866474" cy="4827181"/>
          </a:xfrm>
        </p:spPr>
        <p:txBody>
          <a:bodyPr/>
          <a:lstStyle/>
          <a:p>
            <a:pPr algn="l"/>
            <a:endParaRPr lang="en-US" dirty="0" smtClean="0"/>
          </a:p>
          <a:p>
            <a:pPr algn="l"/>
            <a:r>
              <a:rPr lang="en-US" dirty="0" smtClean="0"/>
              <a:t>	        </a:t>
            </a:r>
            <a:r>
              <a:rPr lang="en-US" sz="2800" b="1" u="sng" dirty="0" smtClean="0"/>
              <a:t>DNA</a:t>
            </a:r>
            <a:r>
              <a:rPr lang="en-US" sz="2800" dirty="0" smtClean="0"/>
              <a:t>			     </a:t>
            </a:r>
            <a:r>
              <a:rPr lang="en-US" sz="2800" b="1" u="sng" dirty="0" smtClean="0"/>
              <a:t>RNA</a:t>
            </a:r>
            <a:r>
              <a:rPr lang="en-US" sz="2800" dirty="0" smtClean="0"/>
              <a:t>		    </a:t>
            </a:r>
            <a:r>
              <a:rPr lang="en-US" sz="2800" b="1" u="sng" dirty="0" smtClean="0"/>
              <a:t>RNA</a:t>
            </a:r>
            <a:endParaRPr lang="en-US" dirty="0"/>
          </a:p>
          <a:p>
            <a:pPr algn="l"/>
            <a:r>
              <a:rPr lang="en-US" dirty="0" smtClean="0"/>
              <a:t>	Adenoviruses			</a:t>
            </a:r>
            <a:r>
              <a:rPr lang="en-US" dirty="0" err="1" smtClean="0"/>
              <a:t>Reoviruses</a:t>
            </a:r>
            <a:r>
              <a:rPr lang="en-US" dirty="0" smtClean="0"/>
              <a:t>		Retroviruses</a:t>
            </a:r>
          </a:p>
          <a:p>
            <a:pPr algn="l"/>
            <a:r>
              <a:rPr lang="en-US" dirty="0" smtClean="0"/>
              <a:t>	</a:t>
            </a:r>
            <a:r>
              <a:rPr lang="en-US" dirty="0" err="1" smtClean="0"/>
              <a:t>Papovaviruses</a:t>
            </a:r>
            <a:r>
              <a:rPr lang="en-US" dirty="0" smtClean="0"/>
              <a:t>			Picornaviruses		</a:t>
            </a:r>
            <a:r>
              <a:rPr lang="en-US" dirty="0" err="1" smtClean="0"/>
              <a:t>Bunyaviruses</a:t>
            </a:r>
            <a:endParaRPr lang="en-US" dirty="0" smtClean="0"/>
          </a:p>
          <a:p>
            <a:pPr algn="l"/>
            <a:r>
              <a:rPr lang="en-US" dirty="0" smtClean="0"/>
              <a:t>	Papillomaviruses		Arenaviruses		Filoviruses</a:t>
            </a:r>
          </a:p>
          <a:p>
            <a:pPr algn="l"/>
            <a:r>
              <a:rPr lang="en-US" dirty="0" smtClean="0"/>
              <a:t>	Parvoviruses			</a:t>
            </a:r>
            <a:r>
              <a:rPr lang="en-US" dirty="0" err="1" smtClean="0"/>
              <a:t>Togaviruses</a:t>
            </a:r>
            <a:r>
              <a:rPr lang="en-US" dirty="0" smtClean="0"/>
              <a:t>		Coronaviruses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Herpesviruses			</a:t>
            </a:r>
            <a:r>
              <a:rPr lang="en-US" dirty="0" err="1" smtClean="0"/>
              <a:t>Calciviruses</a:t>
            </a:r>
            <a:r>
              <a:rPr lang="en-US" dirty="0" smtClean="0"/>
              <a:t>		</a:t>
            </a:r>
            <a:r>
              <a:rPr lang="en-US" dirty="0" err="1" smtClean="0"/>
              <a:t>Astroviruses</a:t>
            </a:r>
            <a:endParaRPr lang="en-US" dirty="0" smtClean="0"/>
          </a:p>
          <a:p>
            <a:pPr algn="l"/>
            <a:r>
              <a:rPr lang="en-US" dirty="0"/>
              <a:t>	</a:t>
            </a:r>
            <a:r>
              <a:rPr lang="en-US" dirty="0" smtClean="0"/>
              <a:t>Poxviruses			</a:t>
            </a:r>
            <a:r>
              <a:rPr lang="en-US" dirty="0" err="1" smtClean="0"/>
              <a:t>Flaviviruses</a:t>
            </a:r>
            <a:r>
              <a:rPr lang="en-US" dirty="0" smtClean="0"/>
              <a:t>		</a:t>
            </a:r>
            <a:r>
              <a:rPr lang="en-US" dirty="0" err="1" smtClean="0"/>
              <a:t>Bornaviruses</a:t>
            </a:r>
            <a:endParaRPr lang="en-US" dirty="0" smtClean="0"/>
          </a:p>
          <a:p>
            <a:pPr algn="l"/>
            <a:r>
              <a:rPr lang="en-US" dirty="0"/>
              <a:t>	</a:t>
            </a:r>
            <a:r>
              <a:rPr lang="en-US" dirty="0" err="1" smtClean="0"/>
              <a:t>Hepadnaviruses</a:t>
            </a:r>
            <a:r>
              <a:rPr lang="en-US" dirty="0" smtClean="0"/>
              <a:t>		</a:t>
            </a:r>
            <a:r>
              <a:rPr lang="en-US" dirty="0" err="1" smtClean="0"/>
              <a:t>Orthomyxo</a:t>
            </a:r>
            <a:r>
              <a:rPr lang="en-US" dirty="0" smtClean="0"/>
              <a:t>		</a:t>
            </a:r>
            <a:r>
              <a:rPr lang="en-US" dirty="0" err="1" smtClean="0"/>
              <a:t>Rhabdoviruses</a:t>
            </a:r>
            <a:endParaRPr lang="en-US" dirty="0" smtClean="0"/>
          </a:p>
          <a:p>
            <a:pPr algn="l"/>
            <a:r>
              <a:rPr lang="en-US" dirty="0"/>
              <a:t>	</a:t>
            </a:r>
            <a:r>
              <a:rPr lang="en-US" dirty="0" smtClean="0"/>
              <a:t>				</a:t>
            </a:r>
            <a:r>
              <a:rPr lang="en-US" dirty="0" err="1" smtClean="0"/>
              <a:t>Paramyxo</a:t>
            </a:r>
            <a:endParaRPr lang="en-US" dirty="0" smtClean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52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16" y="0"/>
            <a:ext cx="5890437" cy="69324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673702" y="4923173"/>
            <a:ext cx="53977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 smtClean="0">
                <a:solidFill>
                  <a:srgbClr val="000000"/>
                </a:solidFill>
                <a:effectLst/>
                <a:hlinkClick r:id="rId3"/>
              </a:rPr>
              <a:t>Fields Virology, 6th Ed [PDF][tahir99] VRG.pdf - Google Drive</a:t>
            </a:r>
            <a:endParaRPr lang="en-US" b="0" dirty="0" smtClean="0">
              <a:solidFill>
                <a:srgbClr val="000000"/>
              </a:solidFill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0" i="1" dirty="0" smtClean="0">
                <a:solidFill>
                  <a:srgbClr val="545454"/>
                </a:solidFill>
                <a:effectLst/>
              </a:rPr>
              <a:t>https://drive.google.com/file/d/0B7Ro.../</a:t>
            </a:r>
            <a:r>
              <a:rPr lang="en-US" b="0" i="1" dirty="0" err="1" smtClean="0">
                <a:solidFill>
                  <a:srgbClr val="545454"/>
                </a:solidFill>
                <a:effectLst/>
              </a:rPr>
              <a:t>view?usp</a:t>
            </a:r>
            <a:r>
              <a:rPr lang="en-US" b="0" i="1" dirty="0" smtClean="0">
                <a:solidFill>
                  <a:srgbClr val="545454"/>
                </a:solidFill>
                <a:effectLst/>
              </a:rPr>
              <a:t>=</a:t>
            </a:r>
            <a:r>
              <a:rPr lang="en-US" b="0" i="1" dirty="0" err="1" smtClean="0">
                <a:solidFill>
                  <a:srgbClr val="545454"/>
                </a:solidFill>
                <a:effectLst/>
              </a:rPr>
              <a:t>sharing</a:t>
            </a:r>
            <a:r>
              <a:rPr lang="en-US" b="0" u="none" strike="noStrike" dirty="0" err="1" smtClean="0">
                <a:solidFill>
                  <a:srgbClr val="545454"/>
                </a:solidFill>
                <a:effectLst/>
                <a:hlinkClick r:id="rId4"/>
              </a:rPr>
              <a:t>Similar</a:t>
            </a:r>
            <a:endParaRPr lang="en-US" b="0" dirty="0" smtClean="0">
              <a:solidFill>
                <a:srgbClr val="545454"/>
              </a:solidFill>
              <a:effectLst/>
            </a:endParaRPr>
          </a:p>
          <a:p>
            <a:r>
              <a:rPr lang="en-US" b="0" dirty="0" smtClean="0">
                <a:solidFill>
                  <a:srgbClr val="545454"/>
                </a:solidFill>
                <a:effectLst/>
              </a:rPr>
              <a:t>Google Drive</a:t>
            </a:r>
          </a:p>
          <a:p>
            <a:r>
              <a:rPr lang="en-US" b="0" dirty="0" smtClean="0">
                <a:solidFill>
                  <a:srgbClr val="545454"/>
                </a:solidFill>
                <a:effectLst/>
              </a:rPr>
              <a:t>Loading...</a:t>
            </a:r>
            <a:endParaRPr lang="en-US" b="0" dirty="0">
              <a:solidFill>
                <a:srgbClr val="54545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7503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526" y="138223"/>
            <a:ext cx="9877646" cy="935665"/>
          </a:xfrm>
        </p:spPr>
        <p:txBody>
          <a:bodyPr>
            <a:noAutofit/>
          </a:bodyPr>
          <a:lstStyle/>
          <a:p>
            <a:r>
              <a:rPr lang="en-US" b="1" dirty="0" smtClean="0"/>
              <a:t>On what basis are viruses classified </a:t>
            </a:r>
            <a:br>
              <a:rPr lang="en-US" b="1" dirty="0" smtClean="0"/>
            </a:br>
            <a:r>
              <a:rPr lang="en-US" b="1" dirty="0"/>
              <a:t>	</a:t>
            </a:r>
            <a:r>
              <a:rPr lang="en-US" b="1" dirty="0" smtClean="0"/>
              <a:t>into different families 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3106" y="1424762"/>
            <a:ext cx="8867554" cy="509299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400" b="1" dirty="0" smtClean="0"/>
              <a:t> Genetic Material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dirty="0"/>
              <a:t>	</a:t>
            </a:r>
            <a:r>
              <a:rPr lang="en-US" sz="4000" dirty="0" smtClean="0"/>
              <a:t>DNA  vs  RNA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dirty="0"/>
              <a:t>	</a:t>
            </a:r>
            <a:r>
              <a:rPr lang="en-US" sz="4000" dirty="0" err="1" smtClean="0"/>
              <a:t>ss</a:t>
            </a:r>
            <a:r>
              <a:rPr lang="en-US" sz="4000" dirty="0" smtClean="0"/>
              <a:t>  vs  ds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dirty="0"/>
              <a:t>	</a:t>
            </a:r>
            <a:r>
              <a:rPr lang="en-US" sz="4000" dirty="0" smtClean="0"/>
              <a:t>complexity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dirty="0"/>
              <a:t>	</a:t>
            </a:r>
            <a:r>
              <a:rPr lang="en-US" sz="4000" dirty="0" smtClean="0"/>
              <a:t>segmented  vs  non-segmented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000" b="1" dirty="0" smtClean="0"/>
              <a:t>Structure of </a:t>
            </a:r>
            <a:r>
              <a:rPr lang="en-US" sz="4000" b="1" dirty="0" err="1" smtClean="0"/>
              <a:t>Virion</a:t>
            </a:r>
            <a:endParaRPr lang="en-US" sz="4000" b="1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b="1" dirty="0"/>
              <a:t>	</a:t>
            </a:r>
            <a:r>
              <a:rPr lang="en-US" sz="4000" dirty="0" smtClean="0"/>
              <a:t>enveloped  vs  non-enveloped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dirty="0" smtClean="0"/>
              <a:t>	icosahedral  vs  helical  vs  other</a:t>
            </a:r>
            <a:r>
              <a:rPr lang="en-US" sz="4000" dirty="0"/>
              <a:t>	</a:t>
            </a:r>
            <a:endParaRPr lang="en-US" sz="40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b="1" dirty="0" smtClean="0"/>
              <a:t>	</a:t>
            </a:r>
            <a:r>
              <a:rPr lang="en-US" sz="4000" dirty="0" smtClean="0"/>
              <a:t>size</a:t>
            </a:r>
            <a:r>
              <a:rPr lang="en-US" sz="4000" b="1" dirty="0"/>
              <a:t>	</a:t>
            </a:r>
            <a:endParaRPr lang="en-US" sz="4000" b="1" dirty="0" smtClean="0"/>
          </a:p>
          <a:p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64577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857" y="0"/>
            <a:ext cx="9838660" cy="744279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	Families of Viruses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814" y="1371599"/>
            <a:ext cx="10866474" cy="4827181"/>
          </a:xfrm>
        </p:spPr>
        <p:txBody>
          <a:bodyPr/>
          <a:lstStyle/>
          <a:p>
            <a:pPr algn="l"/>
            <a:endParaRPr lang="en-US" dirty="0" smtClean="0"/>
          </a:p>
          <a:p>
            <a:pPr algn="l"/>
            <a:r>
              <a:rPr lang="en-US" dirty="0" smtClean="0"/>
              <a:t>	        </a:t>
            </a:r>
            <a:r>
              <a:rPr lang="en-US" sz="2800" b="1" u="sng" dirty="0" smtClean="0"/>
              <a:t>DNA</a:t>
            </a:r>
            <a:r>
              <a:rPr lang="en-US" sz="2800" dirty="0" smtClean="0"/>
              <a:t>			     </a:t>
            </a:r>
            <a:r>
              <a:rPr lang="en-US" sz="2800" b="1" u="sng" dirty="0" smtClean="0"/>
              <a:t>RNA</a:t>
            </a:r>
            <a:r>
              <a:rPr lang="en-US" sz="2800" dirty="0" smtClean="0"/>
              <a:t>		    </a:t>
            </a:r>
            <a:r>
              <a:rPr lang="en-US" sz="2800" b="1" u="sng" dirty="0" smtClean="0"/>
              <a:t>RNA</a:t>
            </a:r>
            <a:endParaRPr lang="en-US" dirty="0"/>
          </a:p>
          <a:p>
            <a:pPr algn="l"/>
            <a:r>
              <a:rPr lang="en-US" dirty="0" smtClean="0"/>
              <a:t>	Adenoviruses</a:t>
            </a:r>
            <a:r>
              <a:rPr lang="en-US" dirty="0"/>
              <a:t> </a:t>
            </a:r>
            <a:r>
              <a:rPr lang="en-US" dirty="0" smtClean="0"/>
              <a:t> (ds)		</a:t>
            </a:r>
            <a:r>
              <a:rPr lang="en-US" dirty="0" err="1" smtClean="0"/>
              <a:t>Reoviruses</a:t>
            </a:r>
            <a:r>
              <a:rPr lang="en-US" dirty="0" smtClean="0"/>
              <a:t>    (ds)	Retroviruses</a:t>
            </a:r>
          </a:p>
          <a:p>
            <a:pPr algn="l"/>
            <a:r>
              <a:rPr lang="en-US" dirty="0" smtClean="0"/>
              <a:t>	</a:t>
            </a:r>
            <a:r>
              <a:rPr lang="en-US" dirty="0" err="1" smtClean="0"/>
              <a:t>Papovaviruses</a:t>
            </a:r>
            <a:r>
              <a:rPr lang="en-US" dirty="0" smtClean="0"/>
              <a:t>	 (ds)		Picornaviruses		</a:t>
            </a:r>
            <a:r>
              <a:rPr lang="en-US" dirty="0" err="1" smtClean="0"/>
              <a:t>Bunyaviruses</a:t>
            </a:r>
            <a:endParaRPr lang="en-US" dirty="0" smtClean="0"/>
          </a:p>
          <a:p>
            <a:pPr algn="l"/>
            <a:r>
              <a:rPr lang="en-US" dirty="0" smtClean="0"/>
              <a:t>	Papillomaviruses  (ds)		Arenaviruses		Filoviruses</a:t>
            </a:r>
          </a:p>
          <a:p>
            <a:pPr algn="l"/>
            <a:r>
              <a:rPr lang="en-US" dirty="0" smtClean="0"/>
              <a:t>	Parvoviruses			</a:t>
            </a:r>
            <a:r>
              <a:rPr lang="en-US" dirty="0" err="1" smtClean="0"/>
              <a:t>Togaviruses</a:t>
            </a:r>
            <a:r>
              <a:rPr lang="en-US" dirty="0" smtClean="0"/>
              <a:t>		Coronaviruses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Herpesviruses	  (ds)		</a:t>
            </a:r>
            <a:r>
              <a:rPr lang="en-US" dirty="0" err="1" smtClean="0"/>
              <a:t>Calciviruses</a:t>
            </a:r>
            <a:r>
              <a:rPr lang="en-US" dirty="0" smtClean="0"/>
              <a:t>		</a:t>
            </a:r>
            <a:r>
              <a:rPr lang="en-US" dirty="0" err="1" smtClean="0"/>
              <a:t>Astroviruses</a:t>
            </a:r>
            <a:endParaRPr lang="en-US" dirty="0" smtClean="0"/>
          </a:p>
          <a:p>
            <a:pPr algn="l"/>
            <a:r>
              <a:rPr lang="en-US" dirty="0"/>
              <a:t>	</a:t>
            </a:r>
            <a:r>
              <a:rPr lang="en-US" dirty="0" smtClean="0"/>
              <a:t>Poxviruses	  (ds)		</a:t>
            </a:r>
            <a:r>
              <a:rPr lang="en-US" dirty="0" err="1" smtClean="0"/>
              <a:t>Flaviviruses</a:t>
            </a:r>
            <a:r>
              <a:rPr lang="en-US" dirty="0" smtClean="0"/>
              <a:t>		</a:t>
            </a:r>
            <a:r>
              <a:rPr lang="en-US" dirty="0" err="1" smtClean="0"/>
              <a:t>Bornaviruses</a:t>
            </a:r>
            <a:endParaRPr lang="en-US" dirty="0" smtClean="0"/>
          </a:p>
          <a:p>
            <a:pPr algn="l"/>
            <a:r>
              <a:rPr lang="en-US" dirty="0"/>
              <a:t>	</a:t>
            </a:r>
            <a:r>
              <a:rPr lang="en-US" dirty="0" err="1" smtClean="0"/>
              <a:t>Hepadnaviruses</a:t>
            </a:r>
            <a:r>
              <a:rPr lang="en-US" dirty="0" smtClean="0"/>
              <a:t>  (ds)		</a:t>
            </a:r>
            <a:r>
              <a:rPr lang="en-US" dirty="0" err="1" smtClean="0"/>
              <a:t>Orthomyxo</a:t>
            </a:r>
            <a:r>
              <a:rPr lang="en-US" dirty="0" smtClean="0"/>
              <a:t>		</a:t>
            </a:r>
            <a:r>
              <a:rPr lang="en-US" dirty="0" err="1" smtClean="0"/>
              <a:t>Rhabdoviruses</a:t>
            </a:r>
            <a:endParaRPr lang="en-US" dirty="0" smtClean="0"/>
          </a:p>
          <a:p>
            <a:pPr algn="l"/>
            <a:r>
              <a:rPr lang="en-US" dirty="0"/>
              <a:t>	</a:t>
            </a:r>
            <a:r>
              <a:rPr lang="en-US" dirty="0" smtClean="0"/>
              <a:t>				</a:t>
            </a:r>
            <a:r>
              <a:rPr lang="en-US" dirty="0" err="1" smtClean="0"/>
              <a:t>Paramyxo</a:t>
            </a:r>
            <a:endParaRPr lang="en-US" dirty="0" smtClean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76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_Desrosiers template">
  <a:themeElements>
    <a:clrScheme name="">
      <a:dk1>
        <a:srgbClr val="000000"/>
      </a:dk1>
      <a:lt1>
        <a:srgbClr val="FFFFFF"/>
      </a:lt1>
      <a:dk2>
        <a:srgbClr val="00279F"/>
      </a:dk2>
      <a:lt2>
        <a:srgbClr val="FAFD00"/>
      </a:lt2>
      <a:accent1>
        <a:srgbClr val="FE9B03"/>
      </a:accent1>
      <a:accent2>
        <a:srgbClr val="FF0000"/>
      </a:accent2>
      <a:accent3>
        <a:srgbClr val="AAACCD"/>
      </a:accent3>
      <a:accent4>
        <a:srgbClr val="DADADA"/>
      </a:accent4>
      <a:accent5>
        <a:srgbClr val="FECBAA"/>
      </a:accent5>
      <a:accent6>
        <a:srgbClr val="E70000"/>
      </a:accent6>
      <a:hlink>
        <a:srgbClr val="00FF00"/>
      </a:hlink>
      <a:folHlink>
        <a:srgbClr val="CF0E30"/>
      </a:folHlink>
    </a:clrScheme>
    <a:fontScheme name="Desrosiers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anose="0204060205030503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anose="02040602050305030304" pitchFamily="18" charset="0"/>
          </a:defRPr>
        </a:defPPr>
      </a:lstStyle>
    </a:lnDef>
  </a:objectDefaults>
  <a:extraClrSchemeLst>
    <a:extraClrScheme>
      <a:clrScheme name="Desrosier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rosiers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rosiers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rosiers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rosiers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rosiers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rosiers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K9-04">
  <a:themeElements>
    <a:clrScheme name="K9-04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K9-0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anose="0204060205030503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anose="02040602050305030304" pitchFamily="18" charset="0"/>
          </a:defRPr>
        </a:defPPr>
      </a:lstStyle>
    </a:lnDef>
  </a:objectDefaults>
  <a:extraClrSchemeLst>
    <a:extraClrScheme>
      <a:clrScheme name="K9-0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9-04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9-04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9-04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9-04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9-04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9-04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Rons template">
  <a:themeElements>
    <a:clrScheme name="">
      <a:dk1>
        <a:srgbClr val="000000"/>
      </a:dk1>
      <a:lt1>
        <a:srgbClr val="FFFFFF"/>
      </a:lt1>
      <a:dk2>
        <a:srgbClr val="00279F"/>
      </a:dk2>
      <a:lt2>
        <a:srgbClr val="FAFD00"/>
      </a:lt2>
      <a:accent1>
        <a:srgbClr val="FE9B03"/>
      </a:accent1>
      <a:accent2>
        <a:srgbClr val="FF0000"/>
      </a:accent2>
      <a:accent3>
        <a:srgbClr val="AAACCD"/>
      </a:accent3>
      <a:accent4>
        <a:srgbClr val="DADADA"/>
      </a:accent4>
      <a:accent5>
        <a:srgbClr val="FECBAA"/>
      </a:accent5>
      <a:accent6>
        <a:srgbClr val="E70000"/>
      </a:accent6>
      <a:hlink>
        <a:srgbClr val="00FF00"/>
      </a:hlink>
      <a:folHlink>
        <a:srgbClr val="CF0E30"/>
      </a:folHlink>
    </a:clrScheme>
    <a:fontScheme name="Rons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anose="0204060205030503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anose="02040602050305030304" pitchFamily="18" charset="0"/>
          </a:defRPr>
        </a:defPPr>
      </a:lstStyle>
    </a:lnDef>
  </a:objectDefaults>
  <a:extraClrSchemeLst>
    <a:extraClrScheme>
      <a:clrScheme name="Ron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ns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ns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ns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ns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ns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ns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Rons template">
  <a:themeElements>
    <a:clrScheme name="">
      <a:dk1>
        <a:srgbClr val="000000"/>
      </a:dk1>
      <a:lt1>
        <a:srgbClr val="FFFFFF"/>
      </a:lt1>
      <a:dk2>
        <a:srgbClr val="00279F"/>
      </a:dk2>
      <a:lt2>
        <a:srgbClr val="FAFD00"/>
      </a:lt2>
      <a:accent1>
        <a:srgbClr val="FE9B03"/>
      </a:accent1>
      <a:accent2>
        <a:srgbClr val="FF0000"/>
      </a:accent2>
      <a:accent3>
        <a:srgbClr val="AAACCD"/>
      </a:accent3>
      <a:accent4>
        <a:srgbClr val="DADADA"/>
      </a:accent4>
      <a:accent5>
        <a:srgbClr val="FECBAA"/>
      </a:accent5>
      <a:accent6>
        <a:srgbClr val="E70000"/>
      </a:accent6>
      <a:hlink>
        <a:srgbClr val="00FF00"/>
      </a:hlink>
      <a:folHlink>
        <a:srgbClr val="CF0E30"/>
      </a:folHlink>
    </a:clrScheme>
    <a:fontScheme name="Rons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on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ns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ns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ns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ns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ns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ns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Desrosiers template">
  <a:themeElements>
    <a:clrScheme name="">
      <a:dk1>
        <a:srgbClr val="000000"/>
      </a:dk1>
      <a:lt1>
        <a:srgbClr val="FFFFFF"/>
      </a:lt1>
      <a:dk2>
        <a:srgbClr val="00279F"/>
      </a:dk2>
      <a:lt2>
        <a:srgbClr val="FAFD00"/>
      </a:lt2>
      <a:accent1>
        <a:srgbClr val="FE9B03"/>
      </a:accent1>
      <a:accent2>
        <a:srgbClr val="FF0000"/>
      </a:accent2>
      <a:accent3>
        <a:srgbClr val="AAACCD"/>
      </a:accent3>
      <a:accent4>
        <a:srgbClr val="DADADA"/>
      </a:accent4>
      <a:accent5>
        <a:srgbClr val="FECBAA"/>
      </a:accent5>
      <a:accent6>
        <a:srgbClr val="E70000"/>
      </a:accent6>
      <a:hlink>
        <a:srgbClr val="00FF00"/>
      </a:hlink>
      <a:folHlink>
        <a:srgbClr val="CF0E30"/>
      </a:folHlink>
    </a:clrScheme>
    <a:fontScheme name="Desrosiers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anose="0204060205030503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anose="02040602050305030304" pitchFamily="18" charset="0"/>
          </a:defRPr>
        </a:defPPr>
      </a:lstStyle>
    </a:lnDef>
  </a:objectDefaults>
  <a:extraClrSchemeLst>
    <a:extraClrScheme>
      <a:clrScheme name="Desrosier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rosiers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rosiers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rosiers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rosiers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rosiers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rosiers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anose="0204060205030503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anose="02040602050305030304" pitchFamily="18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Desrosiers template">
  <a:themeElements>
    <a:clrScheme name="">
      <a:dk1>
        <a:srgbClr val="000000"/>
      </a:dk1>
      <a:lt1>
        <a:srgbClr val="FFFFFF"/>
      </a:lt1>
      <a:dk2>
        <a:srgbClr val="00279F"/>
      </a:dk2>
      <a:lt2>
        <a:srgbClr val="FAFD00"/>
      </a:lt2>
      <a:accent1>
        <a:srgbClr val="FE9B03"/>
      </a:accent1>
      <a:accent2>
        <a:srgbClr val="FF0000"/>
      </a:accent2>
      <a:accent3>
        <a:srgbClr val="AAACCD"/>
      </a:accent3>
      <a:accent4>
        <a:srgbClr val="DADADA"/>
      </a:accent4>
      <a:accent5>
        <a:srgbClr val="FECBAA"/>
      </a:accent5>
      <a:accent6>
        <a:srgbClr val="E70000"/>
      </a:accent6>
      <a:hlink>
        <a:srgbClr val="00FF00"/>
      </a:hlink>
      <a:folHlink>
        <a:srgbClr val="CF0E30"/>
      </a:folHlink>
    </a:clrScheme>
    <a:fontScheme name="Desrosiers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anose="0204060205030503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anose="02040602050305030304" pitchFamily="18" charset="0"/>
          </a:defRPr>
        </a:defPPr>
      </a:lstStyle>
    </a:lnDef>
  </a:objectDefaults>
  <a:extraClrSchemeLst>
    <a:extraClrScheme>
      <a:clrScheme name="Desrosier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rosiers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rosiers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rosiers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rosiers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rosiers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rosiers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Blank Presentation">
  <a:themeElements>
    <a:clrScheme name="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anose="0204060205030503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anose="02040602050305030304" pitchFamily="18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4769</TotalTime>
  <Words>654</Words>
  <Application>Microsoft Office PowerPoint</Application>
  <PresentationFormat>Widescreen</PresentationFormat>
  <Paragraphs>274</Paragraphs>
  <Slides>44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67" baseType="lpstr">
      <vt:lpstr>ＭＳ Ｐゴシック</vt:lpstr>
      <vt:lpstr>Arial</vt:lpstr>
      <vt:lpstr>Arial Black</vt:lpstr>
      <vt:lpstr>Book Antiqua</vt:lpstr>
      <vt:lpstr>Calibri</vt:lpstr>
      <vt:lpstr>Calibri Light</vt:lpstr>
      <vt:lpstr>Monotype Sorts</vt:lpstr>
      <vt:lpstr>Times</vt:lpstr>
      <vt:lpstr>Times New Roman</vt:lpstr>
      <vt:lpstr>Wingdings</vt:lpstr>
      <vt:lpstr>Office Theme</vt:lpstr>
      <vt:lpstr>7_Rons template</vt:lpstr>
      <vt:lpstr>4_Blank Presentation</vt:lpstr>
      <vt:lpstr>Blank</vt:lpstr>
      <vt:lpstr>1_Office Theme</vt:lpstr>
      <vt:lpstr>Desrosiers template</vt:lpstr>
      <vt:lpstr>1_Blank Presentation</vt:lpstr>
      <vt:lpstr>1_Desrosiers template</vt:lpstr>
      <vt:lpstr>2_Blank Presentation</vt:lpstr>
      <vt:lpstr>2_Desrosiers template</vt:lpstr>
      <vt:lpstr>K9-04</vt:lpstr>
      <vt:lpstr>Rons template</vt:lpstr>
      <vt:lpstr>Document</vt:lpstr>
      <vt:lpstr>PowerPoint Presentation</vt:lpstr>
      <vt:lpstr>Who am I?</vt:lpstr>
      <vt:lpstr>Question</vt:lpstr>
      <vt:lpstr>Microbiology  -  the study of microscopic organisms  and non-living infectious agents</vt:lpstr>
      <vt:lpstr>Flow of genetic information</vt:lpstr>
      <vt:lpstr> Families of Viruses</vt:lpstr>
      <vt:lpstr>PowerPoint Presentation</vt:lpstr>
      <vt:lpstr>On what basis are viruses classified   into different families ?</vt:lpstr>
      <vt:lpstr> Families of Viruses</vt:lpstr>
      <vt:lpstr> Families of Viruses</vt:lpstr>
      <vt:lpstr> Families of Viruses</vt:lpstr>
      <vt:lpstr>PowerPoint Presentation</vt:lpstr>
      <vt:lpstr> Families of Viruses</vt:lpstr>
      <vt:lpstr>Acute  vs  Persisting Viruses</vt:lpstr>
      <vt:lpstr>An astounding fact:    22% of cancers worldwide have a viral etiology</vt:lpstr>
      <vt:lpstr>PowerPoint Presentation</vt:lpstr>
      <vt:lpstr>What are they ?</vt:lpstr>
      <vt:lpstr>The Herpesvirus Family</vt:lpstr>
      <vt:lpstr>PowerPoint Presentation</vt:lpstr>
      <vt:lpstr>    Herpesvirus Family</vt:lpstr>
      <vt:lpstr>PowerPoint Presentation</vt:lpstr>
      <vt:lpstr>Herpesvirus lytic life cycle</vt:lpstr>
      <vt:lpstr>PowerPoint Presentation</vt:lpstr>
      <vt:lpstr>The Retrovirus Family</vt:lpstr>
      <vt:lpstr>PowerPoint Presentation</vt:lpstr>
      <vt:lpstr>PowerPoint Presentation</vt:lpstr>
      <vt:lpstr>PowerPoint Presentation</vt:lpstr>
      <vt:lpstr>Two human retroviruses</vt:lpstr>
      <vt:lpstr>PowerPoint Presentation</vt:lpstr>
      <vt:lpstr>PowerPoint Presentation</vt:lpstr>
      <vt:lpstr>PowerPoint Presentation</vt:lpstr>
      <vt:lpstr>PowerPoint Presentation</vt:lpstr>
      <vt:lpstr>Arms of the Immune System</vt:lpstr>
      <vt:lpstr>         Persistent Replication:  What’s       Wrong with the Immune Response?</vt:lpstr>
      <vt:lpstr>HIV counteracts innate immunity</vt:lpstr>
      <vt:lpstr>         Persistent Replication:  What’s       Wrong with the Immune Response?</vt:lpstr>
      <vt:lpstr>         Persistent Replication:  What’s       Wrong with the Immune Response?</vt:lpstr>
      <vt:lpstr>PowerPoint Presentation</vt:lpstr>
      <vt:lpstr>PowerPoint Presentation</vt:lpstr>
      <vt:lpstr>         Persistent Replication:  What’s       Wrong with the Immune Response?</vt:lpstr>
      <vt:lpstr>DOWNREGULATION OF MHC BY SIV239 NEF</vt:lpstr>
      <vt:lpstr>Some of the lessons from today</vt:lpstr>
      <vt:lpstr>PowerPoint Presentation</vt:lpstr>
      <vt:lpstr>         Persistent Replication:  What’s       Wrong with the Immune Response?</vt:lpstr>
    </vt:vector>
  </TitlesOfParts>
  <Company>UNIVERSITY OF MIAMI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Desrosiers, Ronald Charles</dc:creator>
  <cp:lastModifiedBy>Desrosiers, Ronald Charles</cp:lastModifiedBy>
  <cp:revision>50</cp:revision>
  <dcterms:created xsi:type="dcterms:W3CDTF">2015-08-18T10:49:31Z</dcterms:created>
  <dcterms:modified xsi:type="dcterms:W3CDTF">2015-08-31T14:58:25Z</dcterms:modified>
</cp:coreProperties>
</file>